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ppt/tags/tag12.xml" ContentType="application/vnd.openxmlformats-officedocument.presentationml.tags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notesSlides/notesSlide7.xml" ContentType="application/vnd.openxmlformats-officedocument.presentationml.notesSlide+xml"/>
  <Override PartName="/ppt/tags/tag14.xml" ContentType="application/vnd.openxmlformats-officedocument.presentationml.tags+xml"/>
  <Override PartName="/ppt/notesSlides/notesSlide8.xml" ContentType="application/vnd.openxmlformats-officedocument.presentationml.notesSlide+xml"/>
  <Override PartName="/ppt/tags/tag15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3"/>
  </p:sldMasterIdLst>
  <p:notesMasterIdLst>
    <p:notesMasterId r:id="rId13"/>
  </p:notesMasterIdLst>
  <p:handoutMasterIdLst>
    <p:handoutMasterId r:id="rId14"/>
  </p:handoutMasterIdLst>
  <p:sldIdLst>
    <p:sldId id="361" r:id="rId4"/>
    <p:sldId id="1138" r:id="rId5"/>
    <p:sldId id="1139" r:id="rId6"/>
    <p:sldId id="907" r:id="rId7"/>
    <p:sldId id="1123" r:id="rId8"/>
    <p:sldId id="1135" r:id="rId9"/>
    <p:sldId id="1136" r:id="rId10"/>
    <p:sldId id="1137" r:id="rId11"/>
    <p:sldId id="1130" r:id="rId12"/>
  </p:sldIdLst>
  <p:sldSz cx="12192000" cy="6858000"/>
  <p:notesSz cx="6858000" cy="9737725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  <a:srgbClr val="5F5F5F"/>
    <a:srgbClr val="333333"/>
    <a:srgbClr val="1C1C1C"/>
    <a:srgbClr val="203864"/>
    <a:srgbClr val="008080"/>
    <a:srgbClr val="C0C0C0"/>
    <a:srgbClr val="B2B2B2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>
      <p:cViewPr varScale="1">
        <p:scale>
          <a:sx n="88" d="100"/>
          <a:sy n="88" d="100"/>
        </p:scale>
        <p:origin x="19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A217D7F5-65FA-4E72-8AC2-2DC57B94571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4E6840BE-199D-4649-9F09-17AE366FF51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0596" name="Rectangle 4">
            <a:extLst>
              <a:ext uri="{FF2B5EF4-FFF2-40B4-BE49-F238E27FC236}">
                <a16:creationId xmlns:a16="http://schemas.microsoft.com/office/drawing/2014/main" id="{378ABEDE-A7A0-4604-A14C-F90059E9E4D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5195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0597" name="Rectangle 5">
            <a:extLst>
              <a:ext uri="{FF2B5EF4-FFF2-40B4-BE49-F238E27FC236}">
                <a16:creationId xmlns:a16="http://schemas.microsoft.com/office/drawing/2014/main" id="{E468D822-7CF9-4A3D-A07F-C835319560E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5195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C84E8FB-5FF9-4313-9E1A-7BBB9C3D173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54726D3C-44CB-4E65-8C3A-D1B13F1D7C8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37251FB6-71BE-4EA2-8D3D-4FFA16C2AFB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7A9F7569-7DD9-42CC-82B3-B92C8AD559E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85738" y="730250"/>
            <a:ext cx="6488112" cy="3651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CB536210-2FF0-43D6-A2B5-CA4881235DA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25975"/>
            <a:ext cx="50292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35846" name="Rectangle 6">
            <a:extLst>
              <a:ext uri="{FF2B5EF4-FFF2-40B4-BE49-F238E27FC236}">
                <a16:creationId xmlns:a16="http://schemas.microsoft.com/office/drawing/2014/main" id="{6EF8F01A-F5B4-42A7-ABA0-06CA01E44DA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5195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5847" name="Rectangle 7">
            <a:extLst>
              <a:ext uri="{FF2B5EF4-FFF2-40B4-BE49-F238E27FC236}">
                <a16:creationId xmlns:a16="http://schemas.microsoft.com/office/drawing/2014/main" id="{993CC101-C94E-49C9-B824-6C56335A53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25195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0863724-21E0-45DD-8CCC-EECFFAADA6A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751544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863724-21E0-45DD-8CCC-EECFFAADA6A1}" type="slidenum">
              <a:rPr lang="it-IT" altLang="it-IT" smtClean="0"/>
              <a:pPr>
                <a:defRPr/>
              </a:pPr>
              <a:t>1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40531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863724-21E0-45DD-8CCC-EECFFAADA6A1}" type="slidenum">
              <a:rPr lang="it-IT" altLang="it-IT" smtClean="0"/>
              <a:pPr>
                <a:defRPr/>
              </a:pPr>
              <a:t>2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52890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111125" y="746125"/>
            <a:ext cx="3578225" cy="2012950"/>
          </a:xfrm>
          <a:ln/>
        </p:spPr>
      </p:sp>
      <p:sp>
        <p:nvSpPr>
          <p:cNvPr id="34819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>
              <a:latin typeface="Calibri" panose="020F0502020204030204" pitchFamily="34" charset="0"/>
            </a:endParaRPr>
          </a:p>
        </p:txBody>
      </p:sp>
      <p:sp>
        <p:nvSpPr>
          <p:cNvPr id="3482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95472" indent="-15210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608419" indent="-1216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851786" indent="-1216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095154" indent="-1216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338522" indent="-1216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581889" indent="-1216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825257" indent="-1216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068624" indent="-1216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86735" rtl="0">
              <a:defRPr/>
            </a:pPr>
            <a:fld id="{AFFFAD27-C72A-45C1-9D53-EDF1756BB9A2}" type="slidenum">
              <a:rPr lang="it-IT" altLang="it-IT"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pPr defTabSz="486735" rtl="0">
                <a:defRPr/>
              </a:pPr>
              <a:t>3</a:t>
            </a:fld>
            <a:endParaRPr lang="it-IT" altLang="it-IT" kern="1200" dirty="0">
              <a:solidFill>
                <a:srgbClr val="0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1330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863724-21E0-45DD-8CCC-EECFFAADA6A1}" type="slidenum">
              <a:rPr lang="it-IT" altLang="it-IT" smtClean="0"/>
              <a:pPr>
                <a:defRPr/>
              </a:pPr>
              <a:t>4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4634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111125" y="746125"/>
            <a:ext cx="3578225" cy="2012950"/>
          </a:xfrm>
          <a:ln/>
        </p:spPr>
      </p:sp>
      <p:sp>
        <p:nvSpPr>
          <p:cNvPr id="34819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>
              <a:latin typeface="Calibri" panose="020F0502020204030204" pitchFamily="34" charset="0"/>
            </a:endParaRPr>
          </a:p>
        </p:txBody>
      </p:sp>
      <p:sp>
        <p:nvSpPr>
          <p:cNvPr id="3482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95472" indent="-15210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608419" indent="-1216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851786" indent="-1216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095154" indent="-1216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338522" indent="-1216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581889" indent="-1216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825257" indent="-1216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068624" indent="-1216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86735" rtl="0">
              <a:defRPr/>
            </a:pPr>
            <a:fld id="{AFFFAD27-C72A-45C1-9D53-EDF1756BB9A2}" type="slidenum">
              <a:rPr lang="it-IT" altLang="it-IT"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pPr defTabSz="486735" rtl="0">
                <a:defRPr/>
              </a:pPr>
              <a:t>5</a:t>
            </a:fld>
            <a:endParaRPr lang="it-IT" altLang="it-IT" kern="1200" dirty="0">
              <a:solidFill>
                <a:srgbClr val="0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33286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111125" y="746125"/>
            <a:ext cx="3578225" cy="2012950"/>
          </a:xfrm>
          <a:ln/>
        </p:spPr>
      </p:sp>
      <p:sp>
        <p:nvSpPr>
          <p:cNvPr id="34819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>
              <a:latin typeface="Calibri" panose="020F0502020204030204" pitchFamily="34" charset="0"/>
            </a:endParaRPr>
          </a:p>
        </p:txBody>
      </p:sp>
      <p:sp>
        <p:nvSpPr>
          <p:cNvPr id="3482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95472" indent="-15210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608419" indent="-1216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851786" indent="-1216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095154" indent="-1216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338522" indent="-1216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581889" indent="-1216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825257" indent="-1216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068624" indent="-1216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86735" rtl="0">
              <a:defRPr/>
            </a:pPr>
            <a:fld id="{AFFFAD27-C72A-45C1-9D53-EDF1756BB9A2}" type="slidenum">
              <a:rPr lang="it-IT" altLang="it-IT"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pPr defTabSz="486735" rtl="0">
                <a:defRPr/>
              </a:pPr>
              <a:t>6</a:t>
            </a:fld>
            <a:endParaRPr lang="it-IT" altLang="it-IT" kern="1200" dirty="0">
              <a:solidFill>
                <a:srgbClr val="0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27532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111125" y="746125"/>
            <a:ext cx="3578225" cy="2012950"/>
          </a:xfrm>
          <a:ln/>
        </p:spPr>
      </p:sp>
      <p:sp>
        <p:nvSpPr>
          <p:cNvPr id="34819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>
              <a:latin typeface="Calibri" panose="020F0502020204030204" pitchFamily="34" charset="0"/>
            </a:endParaRPr>
          </a:p>
        </p:txBody>
      </p:sp>
      <p:sp>
        <p:nvSpPr>
          <p:cNvPr id="3482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95472" indent="-15210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608419" indent="-1216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851786" indent="-1216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095154" indent="-1216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338522" indent="-1216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581889" indent="-1216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825257" indent="-1216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068624" indent="-1216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86735" rtl="0">
              <a:defRPr/>
            </a:pPr>
            <a:fld id="{AFFFAD27-C72A-45C1-9D53-EDF1756BB9A2}" type="slidenum">
              <a:rPr lang="it-IT" altLang="it-IT"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pPr defTabSz="486735" rtl="0">
                <a:defRPr/>
              </a:pPr>
              <a:t>7</a:t>
            </a:fld>
            <a:endParaRPr lang="it-IT" altLang="it-IT" kern="1200" dirty="0">
              <a:solidFill>
                <a:srgbClr val="0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09494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111125" y="746125"/>
            <a:ext cx="3578225" cy="2012950"/>
          </a:xfrm>
          <a:ln/>
        </p:spPr>
      </p:sp>
      <p:sp>
        <p:nvSpPr>
          <p:cNvPr id="34819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>
              <a:latin typeface="Calibri" panose="020F0502020204030204" pitchFamily="34" charset="0"/>
            </a:endParaRPr>
          </a:p>
        </p:txBody>
      </p:sp>
      <p:sp>
        <p:nvSpPr>
          <p:cNvPr id="3482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95472" indent="-15210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608419" indent="-1216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851786" indent="-1216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095154" indent="-1216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338522" indent="-1216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581889" indent="-1216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825257" indent="-1216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068624" indent="-1216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86735" rtl="0">
              <a:defRPr/>
            </a:pPr>
            <a:fld id="{AFFFAD27-C72A-45C1-9D53-EDF1756BB9A2}" type="slidenum">
              <a:rPr lang="it-IT" altLang="it-IT"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pPr defTabSz="486735" rtl="0">
                <a:defRPr/>
              </a:pPr>
              <a:t>8</a:t>
            </a:fld>
            <a:endParaRPr lang="it-IT" altLang="it-IT" kern="1200" dirty="0">
              <a:solidFill>
                <a:srgbClr val="0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8544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111125" y="746125"/>
            <a:ext cx="3578225" cy="2012950"/>
          </a:xfrm>
          <a:ln/>
        </p:spPr>
      </p:sp>
      <p:sp>
        <p:nvSpPr>
          <p:cNvPr id="34819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>
              <a:latin typeface="Calibri" panose="020F0502020204030204" pitchFamily="34" charset="0"/>
            </a:endParaRPr>
          </a:p>
        </p:txBody>
      </p:sp>
      <p:sp>
        <p:nvSpPr>
          <p:cNvPr id="3482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95472" indent="-15210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608419" indent="-1216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851786" indent="-1216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095154" indent="-1216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338522" indent="-1216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581889" indent="-1216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825257" indent="-1216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068624" indent="-1216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86735" rtl="0">
              <a:defRPr/>
            </a:pPr>
            <a:fld id="{AFFFAD27-C72A-45C1-9D53-EDF1756BB9A2}" type="slidenum">
              <a:rPr lang="it-IT" altLang="it-IT"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pPr defTabSz="486735" rtl="0">
                <a:defRPr/>
              </a:pPr>
              <a:t>9</a:t>
            </a:fld>
            <a:endParaRPr lang="it-IT" altLang="it-IT" kern="1200" dirty="0">
              <a:solidFill>
                <a:srgbClr val="0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4390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2.bin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tags" Target="../tags/tag3.xml"/><Relationship Id="rId7" Type="http://schemas.openxmlformats.org/officeDocument/2006/relationships/oleObject" Target="../embeddings/oleObject3.bin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9AB687C1-1C4B-4FBE-8071-4BA131EC4FF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12763" y="260350"/>
            <a:ext cx="3279775" cy="1368425"/>
          </a:xfrm>
          <a:prstGeom prst="rect">
            <a:avLst/>
          </a:prstGeom>
          <a:noFill/>
          <a:ln>
            <a:noFill/>
          </a:ln>
        </p:spPr>
        <p:txBody>
          <a:bodyPr wrap="none" lIns="92075" tIns="46038" rIns="92075" bIns="46038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it-IT" altLang="it-IT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AAE5EEC3-70AA-414B-8ED9-563D1DC29A5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12763" y="260350"/>
            <a:ext cx="3279775" cy="1368425"/>
          </a:xfrm>
          <a:prstGeom prst="rect">
            <a:avLst/>
          </a:prstGeom>
          <a:noFill/>
          <a:ln>
            <a:noFill/>
          </a:ln>
        </p:spPr>
        <p:txBody>
          <a:bodyPr wrap="none" lIns="92075" tIns="46038" rIns="92075" bIns="46038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it-IT" altLang="it-IT">
              <a:ea typeface="ＭＳ Ｐゴシック" panose="020B0600070205080204" pitchFamily="34" charset="-128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F01C8BD-FD18-4ADD-B88A-6113031280D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12763" y="260350"/>
            <a:ext cx="3279775" cy="1368425"/>
          </a:xfrm>
          <a:prstGeom prst="rect">
            <a:avLst/>
          </a:prstGeom>
          <a:noFill/>
          <a:ln>
            <a:noFill/>
          </a:ln>
        </p:spPr>
        <p:txBody>
          <a:bodyPr wrap="none" lIns="92075" tIns="46038" rIns="92075" bIns="46038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CEDD1312-C0F5-4F9F-872F-F4B6578C9B5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12763" y="260350"/>
            <a:ext cx="3279775" cy="1368425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it-IT" altLang="it-IT"/>
          </a:p>
        </p:txBody>
      </p:sp>
      <p:sp>
        <p:nvSpPr>
          <p:cNvPr id="24" name="Rettangolo 23">
            <a:extLst>
              <a:ext uri="{FF2B5EF4-FFF2-40B4-BE49-F238E27FC236}">
                <a16:creationId xmlns:a16="http://schemas.microsoft.com/office/drawing/2014/main" id="{DCC69E19-B6D4-2C5A-F097-B435D0E35E6D}"/>
              </a:ext>
            </a:extLst>
          </p:cNvPr>
          <p:cNvSpPr/>
          <p:nvPr userDrawn="1"/>
        </p:nvSpPr>
        <p:spPr>
          <a:xfrm flipH="1">
            <a:off x="1571790" y="4225437"/>
            <a:ext cx="1499874" cy="127604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>
              <a:ln>
                <a:noFill/>
              </a:ln>
              <a:solidFill>
                <a:srgbClr val="FEFE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0" name="Oggetto 9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302556050"/>
              </p:ext>
            </p:extLst>
          </p:nvPr>
        </p:nvGraphicFramePr>
        <p:xfrm>
          <a:off x="-96688" y="-19003"/>
          <a:ext cx="689730" cy="68770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079280" imgH="10692000" progId="">
                  <p:embed/>
                </p:oleObj>
              </mc:Choice>
              <mc:Fallback>
                <p:oleObj r:id="rId2" imgW="1079280" imgH="10692000" progId="">
                  <p:embed/>
                  <p:pic>
                    <p:nvPicPr>
                      <p:cNvPr id="10" name="Oggetto 9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-96688" y="-19003"/>
                        <a:ext cx="689730" cy="68770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7059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HeaderTOCPlaceholder"/>
          <p:cNvSpPr txBox="1"/>
          <p:nvPr userDrawn="1">
            <p:custDataLst>
              <p:tags r:id="rId1"/>
            </p:custDataLst>
          </p:nvPr>
        </p:nvSpPr>
        <p:spPr>
          <a:xfrm>
            <a:off x="4341091" y="621255"/>
            <a:ext cx="7199290" cy="12221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it-IT" sz="794" noProof="1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21" name="Date/Filepath" hidden="1"/>
          <p:cNvSpPr txBox="1"/>
          <p:nvPr userDrawn="1">
            <p:custDataLst>
              <p:tags r:id="rId2"/>
            </p:custDataLst>
          </p:nvPr>
        </p:nvSpPr>
        <p:spPr>
          <a:xfrm>
            <a:off x="3999350" y="267427"/>
            <a:ext cx="7536873" cy="12221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it-IT" sz="794" noProof="1"/>
              <a:t>10/06/2020 C:\Users\ucarrettie00\Desktop\Commissione fiscalità internazionale\Black list e white list\SIN- Black List e white list v. 04.06.2020.pptx</a:t>
            </a:r>
          </a:p>
        </p:txBody>
      </p:sp>
      <p:sp>
        <p:nvSpPr>
          <p:cNvPr id="19" name="Slide Tags" hidden="1"/>
          <p:cNvSpPr txBox="1"/>
          <p:nvPr userDrawn="1">
            <p:custDataLst>
              <p:tags r:id="rId3"/>
            </p:custDataLst>
          </p:nvPr>
        </p:nvSpPr>
        <p:spPr>
          <a:xfrm>
            <a:off x="0" y="201706"/>
            <a:ext cx="1939636" cy="336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588" noProof="1"/>
              <a:t>Slide Tags</a:t>
            </a:r>
          </a:p>
        </p:txBody>
      </p:sp>
      <p:sp>
        <p:nvSpPr>
          <p:cNvPr id="27" name="Presentation Disclaimer" hidden="1"/>
          <p:cNvSpPr txBox="1"/>
          <p:nvPr userDrawn="1">
            <p:custDataLst>
              <p:tags r:id="rId4"/>
            </p:custDataLst>
          </p:nvPr>
        </p:nvSpPr>
        <p:spPr>
          <a:xfrm>
            <a:off x="4344786" y="6317429"/>
            <a:ext cx="65" cy="12221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endParaRPr lang="it-IT" sz="794" noProof="1"/>
          </a:p>
        </p:txBody>
      </p:sp>
      <p:sp>
        <p:nvSpPr>
          <p:cNvPr id="35" name="Draft stamp" hidden="1"/>
          <p:cNvSpPr txBox="1"/>
          <p:nvPr userDrawn="1">
            <p:custDataLst>
              <p:tags r:id="rId5"/>
            </p:custDataLst>
          </p:nvPr>
        </p:nvSpPr>
        <p:spPr>
          <a:xfrm>
            <a:off x="4344786" y="6453407"/>
            <a:ext cx="2582487" cy="24442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it-IT" sz="794" noProof="1"/>
              <a:t>Egidio Filetto - Presidente Commissione Fiscalità Internazionale ODCEC Napoli</a:t>
            </a:r>
          </a:p>
        </p:txBody>
      </p:sp>
      <p:graphicFrame>
        <p:nvGraphicFramePr>
          <p:cNvPr id="11" name="Oggetto 10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982586692"/>
              </p:ext>
            </p:extLst>
          </p:nvPr>
        </p:nvGraphicFramePr>
        <p:xfrm>
          <a:off x="-96688" y="-19003"/>
          <a:ext cx="689730" cy="68770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7" imgW="1079280" imgH="10692000" progId="">
                  <p:embed/>
                </p:oleObj>
              </mc:Choice>
              <mc:Fallback>
                <p:oleObj r:id="rId7" imgW="1079280" imgH="10692000" progId="">
                  <p:embed/>
                  <p:pic>
                    <p:nvPicPr>
                      <p:cNvPr id="11" name="Oggetto 10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-96688" y="-19003"/>
                        <a:ext cx="689730" cy="68770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577710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630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10" Type="http://schemas.openxmlformats.org/officeDocument/2006/relationships/image" Target="../media/image5.wmf"/><Relationship Id="rId4" Type="http://schemas.openxmlformats.org/officeDocument/2006/relationships/theme" Target="../theme/theme1.xml"/><Relationship Id="rId9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CAEFDA50-F3BB-CDBD-DF9D-E085F670E361}"/>
              </a:ext>
            </a:extLst>
          </p:cNvPr>
          <p:cNvCxnSpPr/>
          <p:nvPr userDrawn="1"/>
        </p:nvCxnSpPr>
        <p:spPr>
          <a:xfrm>
            <a:off x="1823286" y="172048"/>
            <a:ext cx="0" cy="574675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79A4F882-18D9-1DFE-BB9B-7DA88F27EE66}"/>
              </a:ext>
            </a:extLst>
          </p:cNvPr>
          <p:cNvCxnSpPr/>
          <p:nvPr userDrawn="1"/>
        </p:nvCxnSpPr>
        <p:spPr>
          <a:xfrm>
            <a:off x="3188820" y="183514"/>
            <a:ext cx="0" cy="574675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Elemento grafico 16">
            <a:extLst>
              <a:ext uri="{FF2B5EF4-FFF2-40B4-BE49-F238E27FC236}">
                <a16:creationId xmlns:a16="http://schemas.microsoft.com/office/drawing/2014/main" id="{6EA41E9C-D23A-1E5B-045E-11C0D428F64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991544" y="6453336"/>
            <a:ext cx="1008112" cy="329036"/>
          </a:xfrm>
          <a:prstGeom prst="rect">
            <a:avLst/>
          </a:prstGeom>
        </p:spPr>
      </p:pic>
      <p:pic>
        <p:nvPicPr>
          <p:cNvPr id="18" name="Elemento grafico 66">
            <a:extLst>
              <a:ext uri="{FF2B5EF4-FFF2-40B4-BE49-F238E27FC236}">
                <a16:creationId xmlns:a16="http://schemas.microsoft.com/office/drawing/2014/main" id="{9DA4D4F2-B28F-1C0E-59AB-E6D17BCDE18C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206650" y="6454841"/>
            <a:ext cx="575527" cy="350112"/>
          </a:xfrm>
          <a:prstGeom prst="rect">
            <a:avLst/>
          </a:prstGeom>
        </p:spPr>
      </p:pic>
      <p:sp>
        <p:nvSpPr>
          <p:cNvPr id="6" name="Casella di testo 2">
            <a:extLst>
              <a:ext uri="{FF2B5EF4-FFF2-40B4-BE49-F238E27FC236}">
                <a16:creationId xmlns:a16="http://schemas.microsoft.com/office/drawing/2014/main" id="{14476E24-8E27-01BD-02DD-82141852B4A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246870" y="6378942"/>
            <a:ext cx="978379" cy="483454"/>
          </a:xfrm>
          <a:prstGeom prst="rect">
            <a:avLst/>
          </a:prstGeom>
          <a:solidFill>
            <a:sysClr val="windowText" lastClr="000000">
              <a:alpha val="30000"/>
            </a:sysClr>
          </a:solidFill>
          <a:ln>
            <a:noFill/>
          </a:ln>
        </p:spPr>
        <p:txBody>
          <a:bodyPr rot="0" vert="horz" wrap="square" lIns="72000" tIns="0" rIns="0" bIns="0" anchor="t" anchorCtr="0" upright="1">
            <a:noAutofit/>
          </a:bodyPr>
          <a:lstStyle/>
          <a:p>
            <a:pPr marL="0" marR="86360" lvl="0" indent="0" algn="r" defTabSz="914400" eaLnBrk="1" fontAlgn="auto" latinLnBrk="0" hangingPunct="1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1" i="0" u="none" strike="noStrike" kern="0" cap="sm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kumimoji="0" lang="it-IT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1" name="Rectangle 4">
            <a:extLst>
              <a:ext uri="{FF2B5EF4-FFF2-40B4-BE49-F238E27FC236}">
                <a16:creationId xmlns:a16="http://schemas.microsoft.com/office/drawing/2014/main" id="{D9C85B3A-2F89-4515-7317-42411C0CCB6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213621" y="6378942"/>
            <a:ext cx="978379" cy="47663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SzPct val="100000"/>
              <a:defRPr/>
            </a:pPr>
            <a:fld id="{5A0856FE-C961-4B53-A363-20069C1B155D}" type="slidenum">
              <a:rPr lang="it-IT" altLang="it-IT" sz="1200" b="1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ctr" eaLnBrk="1" hangingPunct="1">
                <a:buSzPct val="100000"/>
                <a:defRPr/>
              </a:pPr>
              <a:t>‹N›</a:t>
            </a:fld>
            <a:endParaRPr lang="it-IT" altLang="it-IT" sz="1600" b="1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9" name="Connettore 1 18"/>
          <p:cNvCxnSpPr/>
          <p:nvPr userDrawn="1"/>
        </p:nvCxnSpPr>
        <p:spPr>
          <a:xfrm>
            <a:off x="601611" y="6385764"/>
            <a:ext cx="11623638" cy="0"/>
          </a:xfrm>
          <a:prstGeom prst="line">
            <a:avLst/>
          </a:prstGeom>
          <a:ln w="127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11" name="Oggetto 10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986556299"/>
              </p:ext>
            </p:extLst>
          </p:nvPr>
        </p:nvGraphicFramePr>
        <p:xfrm>
          <a:off x="-96688" y="-19003"/>
          <a:ext cx="689730" cy="68770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9" imgW="1079280" imgH="10692000" progId="">
                  <p:embed/>
                </p:oleObj>
              </mc:Choice>
              <mc:Fallback>
                <p:oleObj r:id="rId9" imgW="1079280" imgH="10692000" progId="">
                  <p:embed/>
                  <p:pic>
                    <p:nvPicPr>
                      <p:cNvPr id="11" name="Oggetto 10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-96688" y="-19003"/>
                        <a:ext cx="689730" cy="68770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9386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9386A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9386A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9386A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9386A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rgbClr val="09386A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rgbClr val="09386A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rgbClr val="09386A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rgbClr val="09386A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SzPct val="65000"/>
        <a:buFont typeface="Wingdings" panose="05000000000000000000" pitchFamily="2" charset="2"/>
        <a:buChar char="•"/>
        <a:defRPr sz="1600">
          <a:solidFill>
            <a:srgbClr val="09386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9386A"/>
        </a:buClr>
        <a:buFont typeface="Wingdings" panose="05000000000000000000" pitchFamily="2" charset="2"/>
        <a:buChar char="q"/>
        <a:defRPr sz="1400">
          <a:solidFill>
            <a:srgbClr val="09386A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SzPct val="80000"/>
        <a:buFont typeface="Wingdings" panose="05000000000000000000" pitchFamily="2" charset="2"/>
        <a:buChar char="v"/>
        <a:defRPr sz="1200">
          <a:solidFill>
            <a:srgbClr val="09386A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anose="05000000000000000000" pitchFamily="2" charset="2"/>
        <a:buChar char="§"/>
        <a:defRPr sz="1200">
          <a:solidFill>
            <a:srgbClr val="09386A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anose="05000000000000000000" pitchFamily="2" charset="2"/>
        <a:buChar char="§"/>
        <a:defRPr sz="1200">
          <a:solidFill>
            <a:srgbClr val="09386A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itchFamily="2" charset="2"/>
        <a:buChar char="§"/>
        <a:defRPr sz="1200">
          <a:solidFill>
            <a:srgbClr val="09386A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itchFamily="2" charset="2"/>
        <a:buChar char="§"/>
        <a:defRPr sz="1200">
          <a:solidFill>
            <a:srgbClr val="09386A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itchFamily="2" charset="2"/>
        <a:buChar char="§"/>
        <a:defRPr sz="1200">
          <a:solidFill>
            <a:srgbClr val="09386A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itchFamily="2" charset="2"/>
        <a:buChar char="§"/>
        <a:defRPr sz="1200">
          <a:solidFill>
            <a:srgbClr val="09386A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oleObject" Target="../embeddings/oleObject4.bin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342793"/>
              </p:ext>
            </p:extLst>
          </p:nvPr>
        </p:nvGraphicFramePr>
        <p:xfrm>
          <a:off x="8826500" y="2204864"/>
          <a:ext cx="3365500" cy="429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3364920" imgH="4291920" progId="">
                  <p:embed/>
                </p:oleObj>
              </mc:Choice>
              <mc:Fallback>
                <p:oleObj r:id="rId3" imgW="3364920" imgH="4291920" progId="">
                  <p:embed/>
                  <p:pic>
                    <p:nvPicPr>
                      <p:cNvPr id="3" name="Oggetto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826500" y="2204864"/>
                        <a:ext cx="3365500" cy="429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egnaposto testo 9">
            <a:extLst>
              <a:ext uri="{FF2B5EF4-FFF2-40B4-BE49-F238E27FC236}">
                <a16:creationId xmlns:a16="http://schemas.microsoft.com/office/drawing/2014/main" id="{7E8D9FCC-C66E-457A-4D59-E260CC8F5866}"/>
              </a:ext>
            </a:extLst>
          </p:cNvPr>
          <p:cNvSpPr txBox="1">
            <a:spLocks/>
          </p:cNvSpPr>
          <p:nvPr/>
        </p:nvSpPr>
        <p:spPr>
          <a:xfrm>
            <a:off x="1466566" y="4610101"/>
            <a:ext cx="3527425" cy="328073"/>
          </a:xfrm>
          <a:prstGeom prst="rect">
            <a:avLst/>
          </a:prstGeom>
        </p:spPr>
        <p:txBody>
          <a:bodyPr anchor="b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65000"/>
              <a:buFont typeface="Wingdings" panose="05000000000000000000" pitchFamily="2" charset="2"/>
              <a:buNone/>
              <a:defRPr sz="1800" b="1">
                <a:solidFill>
                  <a:srgbClr val="FFFFFF"/>
                </a:solidFill>
                <a:latin typeface="+mj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386A"/>
              </a:buClr>
              <a:buFont typeface="Wingdings" panose="05000000000000000000" pitchFamily="2" charset="2"/>
              <a:buChar char="q"/>
              <a:defRPr sz="1400">
                <a:solidFill>
                  <a:srgbClr val="09386A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anose="05000000000000000000" pitchFamily="2" charset="2"/>
              <a:buChar char="v"/>
              <a:defRPr sz="1200">
                <a:solidFill>
                  <a:srgbClr val="09386A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75000"/>
              <a:buFont typeface="Wingdings" panose="05000000000000000000" pitchFamily="2" charset="2"/>
              <a:buChar char="§"/>
              <a:defRPr sz="1200">
                <a:solidFill>
                  <a:srgbClr val="09386A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75000"/>
              <a:buFont typeface="Wingdings" panose="05000000000000000000" pitchFamily="2" charset="2"/>
              <a:buChar char="§"/>
              <a:defRPr sz="1200">
                <a:solidFill>
                  <a:srgbClr val="09386A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75000"/>
              <a:buFont typeface="Wingdings" pitchFamily="2" charset="2"/>
              <a:buChar char="§"/>
              <a:defRPr sz="1200">
                <a:solidFill>
                  <a:srgbClr val="09386A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75000"/>
              <a:buFont typeface="Wingdings" pitchFamily="2" charset="2"/>
              <a:buChar char="§"/>
              <a:defRPr sz="1200">
                <a:solidFill>
                  <a:srgbClr val="09386A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75000"/>
              <a:buFont typeface="Wingdings" pitchFamily="2" charset="2"/>
              <a:buChar char="§"/>
              <a:defRPr sz="1200">
                <a:solidFill>
                  <a:srgbClr val="09386A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75000"/>
              <a:buFont typeface="Wingdings" pitchFamily="2" charset="2"/>
              <a:buChar char="§"/>
              <a:defRPr sz="1200">
                <a:solidFill>
                  <a:srgbClr val="09386A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it-IT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Nome Cognome</a:t>
            </a:r>
          </a:p>
        </p:txBody>
      </p:sp>
      <p:sp>
        <p:nvSpPr>
          <p:cNvPr id="13" name="Segnaposto testo 11">
            <a:extLst>
              <a:ext uri="{FF2B5EF4-FFF2-40B4-BE49-F238E27FC236}">
                <a16:creationId xmlns:a16="http://schemas.microsoft.com/office/drawing/2014/main" id="{4F353F46-4A4D-8302-7C78-4DE9441CE4A1}"/>
              </a:ext>
            </a:extLst>
          </p:cNvPr>
          <p:cNvSpPr txBox="1">
            <a:spLocks/>
          </p:cNvSpPr>
          <p:nvPr/>
        </p:nvSpPr>
        <p:spPr>
          <a:xfrm>
            <a:off x="1466566" y="4965558"/>
            <a:ext cx="3529012" cy="625475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65000"/>
              <a:buFont typeface="Wingdings" panose="05000000000000000000" pitchFamily="2" charset="2"/>
              <a:buNone/>
              <a:defRPr sz="1600" i="1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386A"/>
              </a:buClr>
              <a:buFont typeface="Wingdings" panose="05000000000000000000" pitchFamily="2" charset="2"/>
              <a:buChar char="q"/>
              <a:defRPr sz="1400">
                <a:solidFill>
                  <a:srgbClr val="09386A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anose="05000000000000000000" pitchFamily="2" charset="2"/>
              <a:buChar char="v"/>
              <a:defRPr sz="1200">
                <a:solidFill>
                  <a:srgbClr val="09386A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75000"/>
              <a:buFont typeface="Wingdings" panose="05000000000000000000" pitchFamily="2" charset="2"/>
              <a:buChar char="§"/>
              <a:defRPr sz="1200">
                <a:solidFill>
                  <a:srgbClr val="09386A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75000"/>
              <a:buFont typeface="Wingdings" panose="05000000000000000000" pitchFamily="2" charset="2"/>
              <a:buChar char="§"/>
              <a:defRPr sz="1200">
                <a:solidFill>
                  <a:srgbClr val="09386A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75000"/>
              <a:buFont typeface="Wingdings" pitchFamily="2" charset="2"/>
              <a:buChar char="§"/>
              <a:defRPr sz="1200">
                <a:solidFill>
                  <a:srgbClr val="09386A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75000"/>
              <a:buFont typeface="Wingdings" pitchFamily="2" charset="2"/>
              <a:buChar char="§"/>
              <a:defRPr sz="1200">
                <a:solidFill>
                  <a:srgbClr val="09386A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75000"/>
              <a:buFont typeface="Wingdings" pitchFamily="2" charset="2"/>
              <a:buChar char="§"/>
              <a:defRPr sz="1200">
                <a:solidFill>
                  <a:srgbClr val="09386A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75000"/>
              <a:buFont typeface="Wingdings" pitchFamily="2" charset="2"/>
              <a:buChar char="§"/>
              <a:defRPr sz="1200">
                <a:solidFill>
                  <a:srgbClr val="09386A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it-IT" sz="16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Qualifica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386E34D-223D-0DA7-9FC2-57BBBAF886D1}"/>
              </a:ext>
            </a:extLst>
          </p:cNvPr>
          <p:cNvSpPr txBox="1"/>
          <p:nvPr/>
        </p:nvSpPr>
        <p:spPr>
          <a:xfrm>
            <a:off x="980010" y="1758883"/>
            <a:ext cx="634012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600" b="1" dirty="0" err="1">
                <a:solidFill>
                  <a:srgbClr val="FF00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Invest</a:t>
            </a:r>
            <a:r>
              <a:rPr lang="it-IT" sz="3600" b="1" dirty="0">
                <a:solidFill>
                  <a:srgbClr val="FF00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in </a:t>
            </a:r>
            <a:r>
              <a:rPr lang="it-IT" sz="3600" b="1" dirty="0" err="1">
                <a:solidFill>
                  <a:srgbClr val="FF00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Italy</a:t>
            </a:r>
            <a:r>
              <a:rPr lang="it-IT" sz="3600" b="1" dirty="0">
                <a:solidFill>
                  <a:srgbClr val="FF00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:</a:t>
            </a:r>
          </a:p>
          <a:p>
            <a:pPr algn="just"/>
            <a:r>
              <a:rPr lang="it-IT" sz="2400" b="1" spc="-100" dirty="0">
                <a:solidFill>
                  <a:srgbClr val="FF00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Attrazione investimenti esteri per la crescita del Sistema Paese</a:t>
            </a:r>
          </a:p>
        </p:txBody>
      </p:sp>
      <p:cxnSp>
        <p:nvCxnSpPr>
          <p:cNvPr id="6" name="Connettore 1 5"/>
          <p:cNvCxnSpPr/>
          <p:nvPr/>
        </p:nvCxnSpPr>
        <p:spPr>
          <a:xfrm flipV="1">
            <a:off x="1271464" y="1478606"/>
            <a:ext cx="5902296" cy="6178"/>
          </a:xfrm>
          <a:prstGeom prst="line">
            <a:avLst/>
          </a:prstGeom>
          <a:ln w="127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" name="Connettore 1 6"/>
          <p:cNvCxnSpPr/>
          <p:nvPr/>
        </p:nvCxnSpPr>
        <p:spPr>
          <a:xfrm>
            <a:off x="7815808" y="1478606"/>
            <a:ext cx="2096616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386E34D-223D-0DA7-9FC2-57BBBAF886D1}"/>
              </a:ext>
            </a:extLst>
          </p:cNvPr>
          <p:cNvSpPr txBox="1"/>
          <p:nvPr/>
        </p:nvSpPr>
        <p:spPr>
          <a:xfrm>
            <a:off x="7752184" y="1517452"/>
            <a:ext cx="6340125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800" b="1" dirty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WEBINAR</a:t>
            </a:r>
          </a:p>
          <a:p>
            <a:r>
              <a:rPr lang="it-IT" sz="2400" b="1" dirty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 giugno 2024</a:t>
            </a:r>
            <a:endParaRPr lang="it-IT" sz="1100" dirty="0">
              <a:solidFill>
                <a:schemeClr val="bg1">
                  <a:lumMod val="10000"/>
                </a:schemeClr>
              </a:solidFill>
            </a:endParaRPr>
          </a:p>
        </p:txBody>
      </p:sp>
      <p:cxnSp>
        <p:nvCxnSpPr>
          <p:cNvPr id="9" name="Connettore 1 8"/>
          <p:cNvCxnSpPr/>
          <p:nvPr/>
        </p:nvCxnSpPr>
        <p:spPr>
          <a:xfrm>
            <a:off x="1070000" y="3949390"/>
            <a:ext cx="3441824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5386E34D-223D-0DA7-9FC2-57BBBAF886D1}"/>
              </a:ext>
            </a:extLst>
          </p:cNvPr>
          <p:cNvSpPr txBox="1"/>
          <p:nvPr/>
        </p:nvSpPr>
        <p:spPr>
          <a:xfrm>
            <a:off x="980011" y="3999853"/>
            <a:ext cx="8284341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Agevolazioni per il </a:t>
            </a:r>
            <a:r>
              <a:rPr kumimoji="0" lang="it-IT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reshoring</a:t>
            </a: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delle attività economiche e regimi di attrazione del capitale umano</a:t>
            </a:r>
          </a:p>
          <a:p>
            <a:r>
              <a:rPr lang="en-US" sz="2000" b="1" dirty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Stefano Vignoli 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r>
              <a:rPr kumimoji="0" lang="en-US" sz="1600" b="0" i="1" u="none" strike="noStrike" kern="1200" cap="none" spc="0" normalizeH="0" baseline="0" noProof="0" dirty="0" err="1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Responsabile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sz="1600" b="0" i="1" u="none" strike="noStrike" kern="1200" cap="none" spc="0" normalizeH="0" baseline="0" noProof="0" dirty="0" err="1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guppo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sz="1600" b="0" i="1" u="none" strike="noStrike" kern="1200" cap="none" spc="0" normalizeH="0" baseline="0" noProof="0" dirty="0" err="1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lavoro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inbound </a:t>
            </a:r>
            <a:r>
              <a:rPr kumimoji="0" lang="en-US" sz="1600" b="0" i="1" u="none" strike="noStrike" kern="1200" cap="none" spc="0" normalizeH="0" baseline="0" noProof="0" dirty="0" err="1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Osservatorio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sz="1600" b="0" i="1" u="none" strike="noStrike" kern="1200" cap="none" spc="0" normalizeH="0" baseline="0" noProof="0" dirty="0" err="1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internazionalizzazione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CNDCEC</a:t>
            </a:r>
            <a:endParaRPr kumimoji="0" lang="en-US" sz="1600" b="1" i="1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4" name="Elemento grafico 11">
            <a:extLst>
              <a:ext uri="{FF2B5EF4-FFF2-40B4-BE49-F238E27FC236}">
                <a16:creationId xmlns:a16="http://schemas.microsoft.com/office/drawing/2014/main" id="{CB958A2B-B08D-D711-60D0-9AADA78365E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495600" y="572644"/>
            <a:ext cx="1802927" cy="588456"/>
          </a:xfrm>
          <a:prstGeom prst="rect">
            <a:avLst/>
          </a:prstGeom>
        </p:spPr>
      </p:pic>
      <p:pic>
        <p:nvPicPr>
          <p:cNvPr id="15" name="Elemento grafico 66">
            <a:extLst>
              <a:ext uri="{FF2B5EF4-FFF2-40B4-BE49-F238E27FC236}">
                <a16:creationId xmlns:a16="http://schemas.microsoft.com/office/drawing/2014/main" id="{6DAFC393-6A77-4F9D-61D9-B48F3C2E372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86442" y="519354"/>
            <a:ext cx="1139232" cy="69303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ction Header" hidden="1">
            <a:extLst>
              <a:ext uri="{FF2B5EF4-FFF2-40B4-BE49-F238E27FC236}">
                <a16:creationId xmlns:a16="http://schemas.microsoft.com/office/drawing/2014/main" id="{4ACC6E32-A977-42E3-AAAC-5D85873699CD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642850" y="621254"/>
            <a:ext cx="3678035" cy="12102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it-IT" sz="794" noProof="1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" name="Titolo 2">
            <a:extLst>
              <a:ext uri="{FF2B5EF4-FFF2-40B4-BE49-F238E27FC236}">
                <a16:creationId xmlns:a16="http://schemas.microsoft.com/office/drawing/2014/main" id="{AB40E74F-4367-1D66-6D0D-0124C0C4A254}"/>
              </a:ext>
            </a:extLst>
          </p:cNvPr>
          <p:cNvSpPr txBox="1">
            <a:spLocks/>
          </p:cNvSpPr>
          <p:nvPr/>
        </p:nvSpPr>
        <p:spPr>
          <a:xfrm>
            <a:off x="479376" y="116632"/>
            <a:ext cx="7274024" cy="1142934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9386A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9386A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9386A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9386A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9386A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09386A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09386A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09386A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09386A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1" i="0" u="none" strike="noStrike" kern="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8618660A-B8EE-4195-AAA4-8F11184AA561}"/>
              </a:ext>
            </a:extLst>
          </p:cNvPr>
          <p:cNvSpPr/>
          <p:nvPr/>
        </p:nvSpPr>
        <p:spPr>
          <a:xfrm>
            <a:off x="2347928" y="1672046"/>
            <a:ext cx="9782191" cy="4593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60363" indent="-360363">
              <a:buNone/>
              <a:defRPr/>
            </a:pPr>
            <a:r>
              <a:rPr lang="fr-FR" sz="2000" b="1" u="sng" dirty="0" err="1">
                <a:solidFill>
                  <a:schemeClr val="tx2">
                    <a:lumMod val="75000"/>
                  </a:schemeClr>
                </a:solidFill>
              </a:rPr>
              <a:t>Agevolazione</a:t>
            </a:r>
            <a:r>
              <a:rPr lang="fr-FR" sz="2000" u="sng" dirty="0">
                <a:solidFill>
                  <a:schemeClr val="tx2">
                    <a:lumMod val="75000"/>
                  </a:schemeClr>
                </a:solidFill>
              </a:rPr>
              <a:t>: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2000" dirty="0" err="1">
                <a:solidFill>
                  <a:schemeClr val="tx2">
                    <a:lumMod val="75000"/>
                  </a:schemeClr>
                </a:solidFill>
              </a:rPr>
              <a:t>riduzione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 50% base </a:t>
            </a:r>
            <a:r>
              <a:rPr lang="fr-FR" sz="2000" dirty="0" err="1">
                <a:solidFill>
                  <a:schemeClr val="tx2">
                    <a:lumMod val="75000"/>
                  </a:schemeClr>
                </a:solidFill>
              </a:rPr>
              <a:t>imponibile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 Ires (</a:t>
            </a:r>
            <a:r>
              <a:rPr lang="fr-FR" sz="2000" dirty="0" err="1">
                <a:solidFill>
                  <a:schemeClr val="tx2">
                    <a:lumMod val="75000"/>
                  </a:schemeClr>
                </a:solidFill>
              </a:rPr>
              <a:t>Irpef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) e </a:t>
            </a:r>
            <a:r>
              <a:rPr lang="fr-FR" sz="2000" dirty="0" err="1">
                <a:solidFill>
                  <a:schemeClr val="tx2">
                    <a:lumMod val="75000"/>
                  </a:schemeClr>
                </a:solidFill>
              </a:rPr>
              <a:t>Irap</a:t>
            </a:r>
            <a:endParaRPr lang="fr-FR" sz="2000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6C663E9A-4A94-4756-B2D7-B45FC5F33175}"/>
              </a:ext>
            </a:extLst>
          </p:cNvPr>
          <p:cNvSpPr/>
          <p:nvPr/>
        </p:nvSpPr>
        <p:spPr>
          <a:xfrm>
            <a:off x="652360" y="2319770"/>
            <a:ext cx="9782190" cy="6467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60363" indent="-360363">
              <a:buNone/>
              <a:defRPr/>
            </a:pPr>
            <a:r>
              <a:rPr lang="fr-FR" sz="2000" b="1" u="sng" dirty="0" err="1">
                <a:solidFill>
                  <a:schemeClr val="tx2">
                    <a:lumMod val="75000"/>
                  </a:schemeClr>
                </a:solidFill>
              </a:rPr>
              <a:t>Perimetro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: l’</a:t>
            </a:r>
            <a:r>
              <a:rPr lang="fr-FR" sz="2000" dirty="0" err="1">
                <a:solidFill>
                  <a:schemeClr val="tx2">
                    <a:lumMod val="75000"/>
                  </a:schemeClr>
                </a:solidFill>
              </a:rPr>
              <a:t>agevolazione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 si </a:t>
            </a:r>
            <a:r>
              <a:rPr lang="fr-FR" sz="2000" dirty="0" err="1">
                <a:solidFill>
                  <a:schemeClr val="tx2">
                    <a:lumMod val="75000"/>
                  </a:schemeClr>
                </a:solidFill>
              </a:rPr>
              <a:t>applica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 al </a:t>
            </a:r>
            <a:r>
              <a:rPr lang="fr-FR" sz="2000" dirty="0" err="1">
                <a:solidFill>
                  <a:schemeClr val="tx2">
                    <a:lumMod val="75000"/>
                  </a:schemeClr>
                </a:solidFill>
              </a:rPr>
              <a:t>reshoring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fr-FR" sz="2000" dirty="0" err="1">
                <a:solidFill>
                  <a:schemeClr val="tx2">
                    <a:lumMod val="75000"/>
                  </a:schemeClr>
                </a:solidFill>
              </a:rPr>
              <a:t>rimpatrio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2000" dirty="0" err="1">
                <a:solidFill>
                  <a:schemeClr val="tx2">
                    <a:lumMod val="75000"/>
                  </a:schemeClr>
                </a:solidFill>
              </a:rPr>
              <a:t>dopo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2000" dirty="0" err="1">
                <a:solidFill>
                  <a:schemeClr val="tx2">
                    <a:lumMod val="75000"/>
                  </a:schemeClr>
                </a:solidFill>
              </a:rPr>
              <a:t>almeno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 24 </a:t>
            </a:r>
            <a:r>
              <a:rPr lang="fr-FR" sz="2000" dirty="0" err="1">
                <a:solidFill>
                  <a:schemeClr val="tx2">
                    <a:lumMod val="75000"/>
                  </a:schemeClr>
                </a:solidFill>
              </a:rPr>
              <a:t>mesi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), </a:t>
            </a:r>
            <a:r>
              <a:rPr lang="fr-FR" sz="2000" dirty="0" err="1">
                <a:solidFill>
                  <a:schemeClr val="tx2">
                    <a:lumMod val="75000"/>
                  </a:schemeClr>
                </a:solidFill>
              </a:rPr>
              <a:t>alle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2000" dirty="0" err="1">
                <a:solidFill>
                  <a:schemeClr val="tx2">
                    <a:lumMod val="75000"/>
                  </a:schemeClr>
                </a:solidFill>
              </a:rPr>
              <a:t>attività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2000" dirty="0" err="1">
                <a:solidFill>
                  <a:schemeClr val="tx2">
                    <a:lumMod val="75000"/>
                  </a:schemeClr>
                </a:solidFill>
              </a:rPr>
              <a:t>trasferite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 ex-novo anche </a:t>
            </a:r>
            <a:r>
              <a:rPr lang="fr-FR" sz="2000" dirty="0" err="1">
                <a:solidFill>
                  <a:schemeClr val="tx2">
                    <a:lumMod val="75000"/>
                  </a:schemeClr>
                </a:solidFill>
              </a:rPr>
              <a:t>soltanto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 in </a:t>
            </a:r>
            <a:r>
              <a:rPr lang="fr-FR" sz="2000" dirty="0" err="1">
                <a:solidFill>
                  <a:schemeClr val="tx2">
                    <a:lumMod val="75000"/>
                  </a:schemeClr>
                </a:solidFill>
              </a:rPr>
              <a:t>una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 S.O.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EBFF02BB-4635-4AB9-B7C1-041C3519F990}"/>
              </a:ext>
            </a:extLst>
          </p:cNvPr>
          <p:cNvSpPr/>
          <p:nvPr/>
        </p:nvSpPr>
        <p:spPr>
          <a:xfrm>
            <a:off x="702884" y="3760967"/>
            <a:ext cx="9681141" cy="8383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60363" indent="-360363">
              <a:buNone/>
              <a:defRPr/>
            </a:pPr>
            <a:r>
              <a:rPr lang="fr-FR" sz="2000" b="1" u="sng" dirty="0" err="1">
                <a:solidFill>
                  <a:schemeClr val="tx2">
                    <a:lumMod val="75000"/>
                  </a:schemeClr>
                </a:solidFill>
              </a:rPr>
              <a:t>Trasferimento</a:t>
            </a:r>
            <a:r>
              <a:rPr lang="fr-FR" sz="2000" b="1" u="sng" dirty="0">
                <a:solidFill>
                  <a:schemeClr val="tx2">
                    <a:lumMod val="75000"/>
                  </a:schemeClr>
                </a:solidFill>
              </a:rPr>
              <a:t> di </a:t>
            </a:r>
            <a:r>
              <a:rPr lang="fr-FR" sz="2000" b="1" u="sng" dirty="0" err="1">
                <a:solidFill>
                  <a:schemeClr val="tx2">
                    <a:lumMod val="75000"/>
                  </a:schemeClr>
                </a:solidFill>
              </a:rPr>
              <a:t>attività</a:t>
            </a:r>
            <a:r>
              <a:rPr lang="fr-FR" sz="2000" b="1" u="sng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2000" b="1" u="sng" dirty="0" err="1">
                <a:solidFill>
                  <a:schemeClr val="tx2">
                    <a:lumMod val="75000"/>
                  </a:schemeClr>
                </a:solidFill>
              </a:rPr>
              <a:t>economiche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:</a:t>
            </a:r>
            <a:r>
              <a:rPr lang="it-IT" sz="2000" dirty="0">
                <a:solidFill>
                  <a:schemeClr val="tx2">
                    <a:lumMod val="75000"/>
                  </a:schemeClr>
                </a:solidFill>
              </a:rPr>
              <a:t>attività produttive e commerciali, rami di azienda, holding dinamiche, esclusi i “singoli beni”</a:t>
            </a:r>
            <a:endParaRPr lang="fr-FR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Titolo 1">
            <a:extLst>
              <a:ext uri="{FF2B5EF4-FFF2-40B4-BE49-F238E27FC236}">
                <a16:creationId xmlns:a16="http://schemas.microsoft.com/office/drawing/2014/main" id="{11A41D98-21E6-45EA-AB88-833F155BA20D}"/>
              </a:ext>
            </a:extLst>
          </p:cNvPr>
          <p:cNvSpPr txBox="1">
            <a:spLocks/>
          </p:cNvSpPr>
          <p:nvPr/>
        </p:nvSpPr>
        <p:spPr bwMode="auto">
          <a:xfrm>
            <a:off x="782109" y="240666"/>
            <a:ext cx="11409463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defTabSz="554492">
              <a:spcBef>
                <a:spcPct val="50000"/>
              </a:spcBef>
              <a:defRPr/>
            </a:pPr>
            <a:r>
              <a:rPr lang="it-IT" altLang="it-IT" sz="3200" b="1" kern="0" dirty="0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RESHORING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A51E3C3B-CC45-4D4D-BE31-588F97D664E3}"/>
              </a:ext>
            </a:extLst>
          </p:cNvPr>
          <p:cNvSpPr/>
          <p:nvPr/>
        </p:nvSpPr>
        <p:spPr>
          <a:xfrm>
            <a:off x="2356312" y="4717024"/>
            <a:ext cx="9681141" cy="8383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60363" indent="-360363">
              <a:buNone/>
              <a:defRPr/>
            </a:pPr>
            <a:r>
              <a:rPr lang="fr-FR" sz="2000" b="1" u="sng" dirty="0" err="1">
                <a:solidFill>
                  <a:schemeClr val="tx2">
                    <a:lumMod val="75000"/>
                  </a:schemeClr>
                </a:solidFill>
              </a:rPr>
              <a:t>Esercizio</a:t>
            </a:r>
            <a:r>
              <a:rPr lang="fr-FR" sz="2000" b="1" u="sng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2000" b="1" u="sng" dirty="0" err="1">
                <a:solidFill>
                  <a:schemeClr val="tx2">
                    <a:lumMod val="75000"/>
                  </a:schemeClr>
                </a:solidFill>
              </a:rPr>
              <a:t>attività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:</a:t>
            </a:r>
            <a:r>
              <a:rPr lang="it-IT" sz="2000" dirty="0">
                <a:solidFill>
                  <a:schemeClr val="tx2">
                    <a:lumMod val="75000"/>
                  </a:schemeClr>
                </a:solidFill>
              </a:rPr>
              <a:t>attività produttive e commerciali, rami di azienda, holding dinamiche, esclusi i “singoli beni”</a:t>
            </a:r>
            <a:endParaRPr lang="fr-FR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DD78790C-D711-41FD-9DF6-E9390CB80B20}"/>
              </a:ext>
            </a:extLst>
          </p:cNvPr>
          <p:cNvSpPr/>
          <p:nvPr/>
        </p:nvSpPr>
        <p:spPr>
          <a:xfrm>
            <a:off x="630968" y="968310"/>
            <a:ext cx="11360726" cy="4593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60363" indent="-360363">
              <a:buNone/>
              <a:defRPr/>
            </a:pPr>
            <a:r>
              <a:rPr lang="fr-FR" sz="2000" b="1" u="sng" dirty="0" err="1">
                <a:solidFill>
                  <a:schemeClr val="tx2">
                    <a:lumMod val="75000"/>
                  </a:schemeClr>
                </a:solidFill>
              </a:rPr>
              <a:t>Soggetti</a:t>
            </a:r>
            <a:r>
              <a:rPr lang="fr-FR" sz="2000" b="1" u="sng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2000" b="1" u="sng" dirty="0" err="1">
                <a:solidFill>
                  <a:schemeClr val="tx2">
                    <a:lumMod val="75000"/>
                  </a:schemeClr>
                </a:solidFill>
              </a:rPr>
              <a:t>interessati</a:t>
            </a:r>
            <a:r>
              <a:rPr lang="fr-FR" sz="2000" u="sng" dirty="0">
                <a:solidFill>
                  <a:schemeClr val="tx2">
                    <a:lumMod val="75000"/>
                  </a:schemeClr>
                </a:solidFill>
              </a:rPr>
              <a:t>: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t-IT" sz="1900" dirty="0">
                <a:solidFill>
                  <a:schemeClr val="tx2">
                    <a:lumMod val="75000"/>
                  </a:schemeClr>
                </a:solidFill>
              </a:rPr>
              <a:t>Esercenti attività d’impresa, arti o professioni in forma associata</a:t>
            </a:r>
            <a:endParaRPr lang="fr-FR" sz="2000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A5F3AF94-1988-4F3C-B086-A5A739979BE0}"/>
              </a:ext>
            </a:extLst>
          </p:cNvPr>
          <p:cNvSpPr/>
          <p:nvPr/>
        </p:nvSpPr>
        <p:spPr>
          <a:xfrm>
            <a:off x="2356312" y="3154436"/>
            <a:ext cx="9681141" cy="4593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60363" indent="-360363">
              <a:buNone/>
              <a:defRPr/>
            </a:pPr>
            <a:r>
              <a:rPr lang="fr-FR" sz="2000" b="1" u="sng" dirty="0" err="1">
                <a:solidFill>
                  <a:schemeClr val="tx2">
                    <a:lumMod val="75000"/>
                  </a:schemeClr>
                </a:solidFill>
              </a:rPr>
              <a:t>Provenienza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:</a:t>
            </a:r>
            <a:r>
              <a:rPr lang="it-IT" sz="2000" dirty="0">
                <a:solidFill>
                  <a:schemeClr val="tx2">
                    <a:lumMod val="75000"/>
                  </a:schemeClr>
                </a:solidFill>
              </a:rPr>
              <a:t>extra UE ed extra SEE</a:t>
            </a:r>
            <a:endParaRPr lang="fr-FR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F8FD3BFC-CC14-4B35-A1B7-6A01C8C448E8}"/>
              </a:ext>
            </a:extLst>
          </p:cNvPr>
          <p:cNvSpPr/>
          <p:nvPr/>
        </p:nvSpPr>
        <p:spPr>
          <a:xfrm>
            <a:off x="782109" y="5708233"/>
            <a:ext cx="9961083" cy="4063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60363" indent="-360363">
              <a:buNone/>
              <a:defRPr/>
            </a:pPr>
            <a:r>
              <a:rPr lang="fr-FR" sz="2000" b="1" u="sng" dirty="0">
                <a:solidFill>
                  <a:schemeClr val="tx2">
                    <a:lumMod val="75000"/>
                  </a:schemeClr>
                </a:solidFill>
              </a:rPr>
              <a:t>Durata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:6 </a:t>
            </a:r>
            <a:r>
              <a:rPr lang="it-IT" sz="2000" dirty="0">
                <a:solidFill>
                  <a:schemeClr val="tx2">
                    <a:lumMod val="75000"/>
                  </a:schemeClr>
                </a:solidFill>
              </a:rPr>
              <a:t>periodi di imposta con impegno a non ritrasferire per altri 5 / 10</a:t>
            </a:r>
            <a:endParaRPr lang="fr-FR" sz="2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3561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>
            <a:extLst>
              <a:ext uri="{FF2B5EF4-FFF2-40B4-BE49-F238E27FC236}">
                <a16:creationId xmlns:a16="http://schemas.microsoft.com/office/drawing/2014/main" id="{4C68A200-12EA-46A2-AAD6-8788C573C0AA}"/>
              </a:ext>
            </a:extLst>
          </p:cNvPr>
          <p:cNvSpPr txBox="1">
            <a:spLocks/>
          </p:cNvSpPr>
          <p:nvPr/>
        </p:nvSpPr>
        <p:spPr bwMode="auto">
          <a:xfrm>
            <a:off x="782109" y="240666"/>
            <a:ext cx="11409463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lvl="0">
              <a:spcBef>
                <a:spcPct val="50000"/>
              </a:spcBef>
              <a:defRPr/>
            </a:pPr>
            <a:r>
              <a:rPr lang="it-IT" altLang="it-IT" sz="3200" b="1" dirty="0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RESHORING</a:t>
            </a:r>
          </a:p>
        </p:txBody>
      </p:sp>
      <p:sp>
        <p:nvSpPr>
          <p:cNvPr id="17" name="Callout con freccia in giù 7">
            <a:extLst>
              <a:ext uri="{FF2B5EF4-FFF2-40B4-BE49-F238E27FC236}">
                <a16:creationId xmlns:a16="http://schemas.microsoft.com/office/drawing/2014/main" id="{4C2758C1-03D1-4808-8604-FE8B9A943D47}"/>
              </a:ext>
            </a:extLst>
          </p:cNvPr>
          <p:cNvSpPr/>
          <p:nvPr/>
        </p:nvSpPr>
        <p:spPr>
          <a:xfrm>
            <a:off x="1109414" y="960594"/>
            <a:ext cx="10673990" cy="1065095"/>
          </a:xfrm>
          <a:prstGeom prst="downArrowCallou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5449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1" b="1" dirty="0">
                <a:solidFill>
                  <a:schemeClr val="tx1"/>
                </a:solidFill>
                <a:latin typeface="Trebuchet MS" panose="020B0603020202020204" pitchFamily="34" charset="0"/>
              </a:rPr>
              <a:t>PRINCIPALI DUBBI E CRITICITA’</a:t>
            </a: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BB2091D7-96B9-4C9F-96A2-A53C701E9046}"/>
              </a:ext>
            </a:extLst>
          </p:cNvPr>
          <p:cNvSpPr/>
          <p:nvPr/>
        </p:nvSpPr>
        <p:spPr>
          <a:xfrm>
            <a:off x="1172153" y="2121163"/>
            <a:ext cx="10762555" cy="57185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5449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940" b="1" dirty="0">
                <a:solidFill>
                  <a:srgbClr val="000000"/>
                </a:solidFill>
                <a:latin typeface="Trebuchet MS" panose="020B0603020202020204" pitchFamily="34" charset="0"/>
              </a:rPr>
              <a:t>Decorrenza dell’agevolazione / Autorizzazione UE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B56C894D-991E-46FF-9151-1F72B562248D}"/>
              </a:ext>
            </a:extLst>
          </p:cNvPr>
          <p:cNvSpPr/>
          <p:nvPr/>
        </p:nvSpPr>
        <p:spPr>
          <a:xfrm>
            <a:off x="1172153" y="2837507"/>
            <a:ext cx="10762555" cy="57185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5449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940" b="1" dirty="0">
                <a:solidFill>
                  <a:srgbClr val="000000"/>
                </a:solidFill>
                <a:latin typeface="Trebuchet MS" panose="020B0603020202020204" pitchFamily="34" charset="0"/>
              </a:rPr>
              <a:t>È agevolato il mero trasferimento di funzioni?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98D85467-752D-4056-B5F2-163214FA8226}"/>
              </a:ext>
            </a:extLst>
          </p:cNvPr>
          <p:cNvSpPr/>
          <p:nvPr/>
        </p:nvSpPr>
        <p:spPr>
          <a:xfrm>
            <a:off x="1153696" y="4958632"/>
            <a:ext cx="10762555" cy="57185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5449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940" b="1" dirty="0">
                <a:solidFill>
                  <a:srgbClr val="000000"/>
                </a:solidFill>
                <a:latin typeface="Trebuchet MS" panose="020B0603020202020204" pitchFamily="34" charset="0"/>
              </a:rPr>
              <a:t>Impegno di non </a:t>
            </a:r>
            <a:r>
              <a:rPr lang="it-IT" sz="1940" b="1" dirty="0" err="1">
                <a:solidFill>
                  <a:srgbClr val="000000"/>
                </a:solidFill>
                <a:latin typeface="Trebuchet MS" panose="020B0603020202020204" pitchFamily="34" charset="0"/>
              </a:rPr>
              <a:t>ri</a:t>
            </a:r>
            <a:r>
              <a:rPr lang="it-IT" sz="1940" b="1" dirty="0">
                <a:solidFill>
                  <a:srgbClr val="000000"/>
                </a:solidFill>
                <a:latin typeface="Trebuchet MS" panose="020B0603020202020204" pitchFamily="34" charset="0"/>
              </a:rPr>
              <a:t>-trasferire fino a un massimo di 16 periodi di imposta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19DCABC9-6B6D-414F-BD1C-1EFF27F7B5F9}"/>
              </a:ext>
            </a:extLst>
          </p:cNvPr>
          <p:cNvSpPr/>
          <p:nvPr/>
        </p:nvSpPr>
        <p:spPr>
          <a:xfrm>
            <a:off x="1153696" y="5665455"/>
            <a:ext cx="10762555" cy="57185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54492">
              <a:defRPr/>
            </a:pPr>
            <a:r>
              <a:rPr lang="it-IT" b="1" dirty="0" err="1">
                <a:solidFill>
                  <a:srgbClr val="000000"/>
                </a:solidFill>
                <a:latin typeface="Trebuchet MS" panose="020B0603020202020204" pitchFamily="34" charset="0"/>
              </a:rPr>
              <a:t>Recapture</a:t>
            </a:r>
            <a:r>
              <a:rPr lang="it-IT" b="1" dirty="0">
                <a:solidFill>
                  <a:srgbClr val="000000"/>
                </a:solidFill>
                <a:latin typeface="Trebuchet MS" panose="020B0603020202020204" pitchFamily="34" charset="0"/>
              </a:rPr>
              <a:t> anche in caso di (</a:t>
            </a:r>
            <a:r>
              <a:rPr lang="it-IT" b="1" dirty="0" err="1">
                <a:solidFill>
                  <a:srgbClr val="000000"/>
                </a:solidFill>
                <a:latin typeface="Trebuchet MS" panose="020B0603020202020204" pitchFamily="34" charset="0"/>
              </a:rPr>
              <a:t>ri</a:t>
            </a:r>
            <a:r>
              <a:rPr lang="it-IT" b="1" dirty="0">
                <a:solidFill>
                  <a:srgbClr val="000000"/>
                </a:solidFill>
                <a:latin typeface="Trebuchet MS" panose="020B0603020202020204" pitchFamily="34" charset="0"/>
              </a:rPr>
              <a:t>-trasferimento) solo parziale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7D528ACB-C3F4-4976-BE9F-66FE4B1181ED}"/>
              </a:ext>
            </a:extLst>
          </p:cNvPr>
          <p:cNvSpPr/>
          <p:nvPr/>
        </p:nvSpPr>
        <p:spPr>
          <a:xfrm>
            <a:off x="1172153" y="3553852"/>
            <a:ext cx="10762555" cy="57185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940" b="1" dirty="0">
                <a:solidFill>
                  <a:srgbClr val="000000"/>
                </a:solidFill>
                <a:latin typeface="Trebuchet MS" panose="020B0603020202020204" pitchFamily="34" charset="0"/>
              </a:rPr>
              <a:t>Trattamento e riporto delle perdite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54D87172-A861-45BD-B9D6-85F7D1DB5D59}"/>
              </a:ext>
            </a:extLst>
          </p:cNvPr>
          <p:cNvSpPr/>
          <p:nvPr/>
        </p:nvSpPr>
        <p:spPr>
          <a:xfrm>
            <a:off x="1172153" y="4254339"/>
            <a:ext cx="10762555" cy="57185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5449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940" b="1" dirty="0">
                <a:solidFill>
                  <a:srgbClr val="000000"/>
                </a:solidFill>
                <a:latin typeface="Trebuchet MS" panose="020B0603020202020204" pitchFamily="34" charset="0"/>
              </a:rPr>
              <a:t>Tax credit per i redditi prodotti all’estero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39267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ction Header" hidden="1">
            <a:extLst>
              <a:ext uri="{FF2B5EF4-FFF2-40B4-BE49-F238E27FC236}">
                <a16:creationId xmlns:a16="http://schemas.microsoft.com/office/drawing/2014/main" id="{4ACC6E32-A977-42E3-AAAC-5D85873699CD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642850" y="621254"/>
            <a:ext cx="3678035" cy="12102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it-IT" sz="794" noProof="1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" name="Titolo 2">
            <a:extLst>
              <a:ext uri="{FF2B5EF4-FFF2-40B4-BE49-F238E27FC236}">
                <a16:creationId xmlns:a16="http://schemas.microsoft.com/office/drawing/2014/main" id="{AB40E74F-4367-1D66-6D0D-0124C0C4A254}"/>
              </a:ext>
            </a:extLst>
          </p:cNvPr>
          <p:cNvSpPr txBox="1">
            <a:spLocks/>
          </p:cNvSpPr>
          <p:nvPr/>
        </p:nvSpPr>
        <p:spPr>
          <a:xfrm>
            <a:off x="479376" y="116632"/>
            <a:ext cx="7274024" cy="1142934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9386A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9386A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9386A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9386A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9386A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09386A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09386A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09386A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09386A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1" i="0" u="none" strike="noStrike" kern="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F22041A4-82D8-47B6-AA5B-8A9AFF2CC009}"/>
              </a:ext>
            </a:extLst>
          </p:cNvPr>
          <p:cNvSpPr txBox="1"/>
          <p:nvPr/>
        </p:nvSpPr>
        <p:spPr>
          <a:xfrm>
            <a:off x="1248768" y="3821865"/>
            <a:ext cx="10657184" cy="22322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it-IT"/>
            </a:defPPr>
            <a:lvl1pPr marL="360363" indent="-360363">
              <a:buNone/>
              <a:defRPr sz="2000" u="sng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fr-FR" b="1" dirty="0" err="1"/>
              <a:t>Condizioni</a:t>
            </a:r>
            <a:endParaRPr lang="fr-FR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possesso di titolo di studio universitario o equiparato </a:t>
            </a:r>
            <a:r>
              <a:rPr lang="fr-FR" dirty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svolgimento di documentata attività di ricerca/docenza all'estero presso centri di ricerca / università per almeno 2 anni continuativi </a:t>
            </a:r>
            <a:r>
              <a:rPr lang="fr-FR" dirty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residenza estera (non occasionale)</a:t>
            </a:r>
            <a:r>
              <a:rPr lang="fr-FR" dirty="0"/>
              <a:t>;</a:t>
            </a:r>
            <a:endParaRPr lang="it-IT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err="1"/>
              <a:t>trasferimento</a:t>
            </a:r>
            <a:r>
              <a:rPr lang="fr-FR" dirty="0"/>
              <a:t> di </a:t>
            </a:r>
            <a:r>
              <a:rPr lang="fr-FR" dirty="0" err="1"/>
              <a:t>residenza</a:t>
            </a:r>
            <a:r>
              <a:rPr lang="fr-FR" dirty="0"/>
              <a:t> e </a:t>
            </a:r>
            <a:r>
              <a:rPr lang="fr-FR" dirty="0" err="1"/>
              <a:t>svolgimento</a:t>
            </a:r>
            <a:r>
              <a:rPr lang="fr-FR" dirty="0"/>
              <a:t> di </a:t>
            </a:r>
            <a:r>
              <a:rPr lang="fr-FR" dirty="0" err="1"/>
              <a:t>attività</a:t>
            </a:r>
            <a:r>
              <a:rPr lang="fr-FR" dirty="0"/>
              <a:t> </a:t>
            </a:r>
            <a:r>
              <a:rPr lang="fr-FR" dirty="0" err="1"/>
              <a:t>lavorativa</a:t>
            </a:r>
            <a:r>
              <a:rPr lang="fr-FR" dirty="0"/>
              <a:t> in Italia</a:t>
            </a:r>
            <a:endParaRPr lang="it-IT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8618660A-B8EE-4195-AAA4-8F11184AA561}"/>
              </a:ext>
            </a:extLst>
          </p:cNvPr>
          <p:cNvSpPr/>
          <p:nvPr/>
        </p:nvSpPr>
        <p:spPr>
          <a:xfrm>
            <a:off x="2711624" y="1126549"/>
            <a:ext cx="8918095" cy="6467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60363" indent="-360363">
              <a:buNone/>
              <a:defRPr/>
            </a:pPr>
            <a:r>
              <a:rPr lang="fr-FR" sz="2000" b="1" u="sng" dirty="0" err="1">
                <a:solidFill>
                  <a:schemeClr val="tx2">
                    <a:lumMod val="75000"/>
                  </a:schemeClr>
                </a:solidFill>
              </a:rPr>
              <a:t>Destinatari</a:t>
            </a:r>
            <a:r>
              <a:rPr lang="fr-FR" sz="2000" u="sng" dirty="0">
                <a:solidFill>
                  <a:schemeClr val="tx2">
                    <a:lumMod val="75000"/>
                  </a:schemeClr>
                </a:solidFill>
              </a:rPr>
              <a:t>: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2000" dirty="0" err="1">
                <a:solidFill>
                  <a:schemeClr val="tx2">
                    <a:lumMod val="75000"/>
                  </a:schemeClr>
                </a:solidFill>
              </a:rPr>
              <a:t>professori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 e </a:t>
            </a:r>
            <a:r>
              <a:rPr lang="fr-FR" sz="2000" dirty="0" err="1">
                <a:solidFill>
                  <a:schemeClr val="tx2">
                    <a:lumMod val="75000"/>
                  </a:schemeClr>
                </a:solidFill>
              </a:rPr>
              <a:t>ricercatori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2000" dirty="0" err="1">
                <a:solidFill>
                  <a:schemeClr val="tx2">
                    <a:lumMod val="75000"/>
                  </a:schemeClr>
                </a:solidFill>
              </a:rPr>
              <a:t>dipendenti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 o con partita Iva</a:t>
            </a:r>
            <a:endParaRPr lang="fr-FR" sz="2000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6C663E9A-4A94-4756-B2D7-B45FC5F33175}"/>
              </a:ext>
            </a:extLst>
          </p:cNvPr>
          <p:cNvSpPr/>
          <p:nvPr/>
        </p:nvSpPr>
        <p:spPr>
          <a:xfrm>
            <a:off x="1127448" y="2037001"/>
            <a:ext cx="8918095" cy="6467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60363" indent="-360363">
              <a:buNone/>
              <a:defRPr/>
            </a:pPr>
            <a:r>
              <a:rPr lang="fr-FR" sz="2000" b="1" u="sng" dirty="0" err="1">
                <a:solidFill>
                  <a:schemeClr val="tx2">
                    <a:lumMod val="75000"/>
                  </a:schemeClr>
                </a:solidFill>
              </a:rPr>
              <a:t>Imposizione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fr-FR" sz="2000" dirty="0" err="1">
                <a:solidFill>
                  <a:schemeClr val="tx2">
                    <a:lumMod val="75000"/>
                  </a:schemeClr>
                </a:solidFill>
              </a:rPr>
              <a:t>riduzione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 del 90% </a:t>
            </a:r>
            <a:r>
              <a:rPr lang="fr-FR" sz="2000" dirty="0" err="1">
                <a:solidFill>
                  <a:schemeClr val="tx2">
                    <a:lumMod val="75000"/>
                  </a:schemeClr>
                </a:solidFill>
              </a:rPr>
              <a:t>della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 base </a:t>
            </a:r>
            <a:r>
              <a:rPr lang="fr-FR" sz="2000" dirty="0" err="1">
                <a:solidFill>
                  <a:schemeClr val="tx2">
                    <a:lumMod val="75000"/>
                  </a:schemeClr>
                </a:solidFill>
              </a:rPr>
              <a:t>imponibile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 del </a:t>
            </a:r>
            <a:r>
              <a:rPr lang="fr-FR" sz="2000" dirty="0" err="1">
                <a:solidFill>
                  <a:schemeClr val="tx2">
                    <a:lumMod val="75000"/>
                  </a:schemeClr>
                </a:solidFill>
              </a:rPr>
              <a:t>reddito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fr-FR" sz="2000" dirty="0" err="1">
                <a:solidFill>
                  <a:schemeClr val="tx2">
                    <a:lumMod val="75000"/>
                  </a:schemeClr>
                </a:solidFill>
              </a:rPr>
              <a:t>lavoro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2000" dirty="0" err="1">
                <a:solidFill>
                  <a:schemeClr val="tx2">
                    <a:lumMod val="75000"/>
                  </a:schemeClr>
                </a:solidFill>
              </a:rPr>
              <a:t>dipendente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 o </a:t>
            </a:r>
            <a:r>
              <a:rPr lang="fr-FR" sz="2000" dirty="0" err="1">
                <a:solidFill>
                  <a:schemeClr val="tx2">
                    <a:lumMod val="75000"/>
                  </a:schemeClr>
                </a:solidFill>
              </a:rPr>
              <a:t>autonomo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).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EBFF02BB-4635-4AB9-B7C1-041C3519F990}"/>
              </a:ext>
            </a:extLst>
          </p:cNvPr>
          <p:cNvSpPr/>
          <p:nvPr/>
        </p:nvSpPr>
        <p:spPr>
          <a:xfrm>
            <a:off x="2987857" y="2929433"/>
            <a:ext cx="8918095" cy="6467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60363" indent="-360363">
              <a:buNone/>
              <a:defRPr/>
            </a:pPr>
            <a:r>
              <a:rPr lang="fr-FR" sz="2000" b="1" u="sng" dirty="0" err="1">
                <a:solidFill>
                  <a:schemeClr val="tx2">
                    <a:lumMod val="75000"/>
                  </a:schemeClr>
                </a:solidFill>
              </a:rPr>
              <a:t>Durata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: 6 </a:t>
            </a:r>
            <a:r>
              <a:rPr lang="fr-FR" sz="2000" dirty="0" err="1">
                <a:solidFill>
                  <a:schemeClr val="tx2">
                    <a:lumMod val="75000"/>
                  </a:schemeClr>
                </a:solidFill>
              </a:rPr>
              <a:t>periodi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 di </a:t>
            </a:r>
            <a:r>
              <a:rPr lang="fr-FR" sz="2000" dirty="0" err="1">
                <a:solidFill>
                  <a:schemeClr val="tx2">
                    <a:lumMod val="75000"/>
                  </a:schemeClr>
                </a:solidFill>
              </a:rPr>
              <a:t>imposta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; 8 </a:t>
            </a:r>
            <a:r>
              <a:rPr lang="fr-FR" sz="2000" dirty="0" err="1">
                <a:solidFill>
                  <a:schemeClr val="tx2">
                    <a:lumMod val="75000"/>
                  </a:schemeClr>
                </a:solidFill>
              </a:rPr>
              <a:t>periodi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 per chi </a:t>
            </a:r>
            <a:r>
              <a:rPr lang="fr-FR" sz="2000" dirty="0" err="1">
                <a:solidFill>
                  <a:schemeClr val="tx2">
                    <a:lumMod val="75000"/>
                  </a:schemeClr>
                </a:solidFill>
              </a:rPr>
              <a:t>acquista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 immobile / ha un </a:t>
            </a:r>
            <a:r>
              <a:rPr lang="fr-FR" sz="2000" dirty="0" err="1">
                <a:solidFill>
                  <a:schemeClr val="tx2">
                    <a:lumMod val="75000"/>
                  </a:schemeClr>
                </a:solidFill>
              </a:rPr>
              <a:t>figlio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 a </a:t>
            </a:r>
            <a:r>
              <a:rPr lang="fr-FR" sz="2000" dirty="0" err="1">
                <a:solidFill>
                  <a:schemeClr val="tx2">
                    <a:lumMod val="75000"/>
                  </a:schemeClr>
                </a:solidFill>
              </a:rPr>
              <a:t>carico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fr-FR" sz="2000" dirty="0" err="1">
                <a:solidFill>
                  <a:schemeClr val="tx2">
                    <a:lumMod val="75000"/>
                  </a:schemeClr>
                </a:solidFill>
              </a:rPr>
              <a:t>fino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 a 13 </a:t>
            </a:r>
            <a:r>
              <a:rPr lang="fr-FR" sz="2000" dirty="0" err="1">
                <a:solidFill>
                  <a:schemeClr val="tx2">
                    <a:lumMod val="75000"/>
                  </a:schemeClr>
                </a:solidFill>
              </a:rPr>
              <a:t>anni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 per chi ha 3 </a:t>
            </a:r>
            <a:r>
              <a:rPr lang="fr-FR" sz="2000" dirty="0" err="1">
                <a:solidFill>
                  <a:schemeClr val="tx2">
                    <a:lumMod val="75000"/>
                  </a:schemeClr>
                </a:solidFill>
              </a:rPr>
              <a:t>figli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 a </a:t>
            </a:r>
            <a:r>
              <a:rPr lang="fr-FR" sz="2000" dirty="0" err="1">
                <a:solidFill>
                  <a:schemeClr val="tx2">
                    <a:lumMod val="75000"/>
                  </a:schemeClr>
                </a:solidFill>
              </a:rPr>
              <a:t>carico</a:t>
            </a: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13" name="Titolo 1">
            <a:extLst>
              <a:ext uri="{FF2B5EF4-FFF2-40B4-BE49-F238E27FC236}">
                <a16:creationId xmlns:a16="http://schemas.microsoft.com/office/drawing/2014/main" id="{11A41D98-21E6-45EA-AB88-833F155BA20D}"/>
              </a:ext>
            </a:extLst>
          </p:cNvPr>
          <p:cNvSpPr txBox="1">
            <a:spLocks/>
          </p:cNvSpPr>
          <p:nvPr/>
        </p:nvSpPr>
        <p:spPr bwMode="auto">
          <a:xfrm>
            <a:off x="782109" y="240666"/>
            <a:ext cx="11409463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defTabSz="554492">
              <a:spcBef>
                <a:spcPct val="50000"/>
              </a:spcBef>
              <a:defRPr/>
            </a:pPr>
            <a:r>
              <a:rPr lang="it-IT" altLang="it-IT" sz="3200" b="1" kern="0" dirty="0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REGIME DEI PROFESSORI E RICERCATORI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6820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>
            <a:extLst>
              <a:ext uri="{FF2B5EF4-FFF2-40B4-BE49-F238E27FC236}">
                <a16:creationId xmlns:a16="http://schemas.microsoft.com/office/drawing/2014/main" id="{A55CF3F4-1F27-4E79-9CEA-8A4F9CF76255}"/>
              </a:ext>
            </a:extLst>
          </p:cNvPr>
          <p:cNvSpPr/>
          <p:nvPr/>
        </p:nvSpPr>
        <p:spPr>
          <a:xfrm>
            <a:off x="695988" y="871249"/>
            <a:ext cx="10673990" cy="8929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207935" indent="-207935" algn="ctr" defTabSz="207938">
              <a:buFont typeface="Wingdings" panose="05000000000000000000" pitchFamily="2" charset="2"/>
              <a:buChar char="q"/>
              <a:defRPr/>
            </a:pPr>
            <a:r>
              <a:rPr lang="it-IT" sz="194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CON IL D.LGS 209/2023 VENGONO ABROGATI:</a:t>
            </a:r>
          </a:p>
          <a:p>
            <a:pPr marL="434160" indent="-217561" algn="ctr" defTabSz="207938">
              <a:buFont typeface="Wingdings" panose="05000000000000000000" pitchFamily="2" charset="2"/>
              <a:buChar char="Ø"/>
              <a:defRPr/>
            </a:pPr>
            <a:r>
              <a:rPr lang="it-IT" sz="194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L’ART. 16 DEL DLGS. 14 SETTEMBRE 2015, N. 147</a:t>
            </a:r>
          </a:p>
          <a:p>
            <a:pPr marL="434160" indent="-217561" algn="ctr" defTabSz="207938">
              <a:buFont typeface="Wingdings" panose="05000000000000000000" pitchFamily="2" charset="2"/>
              <a:buChar char="Ø"/>
              <a:defRPr/>
            </a:pPr>
            <a:r>
              <a:rPr lang="it-IT" sz="194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L’ART. 5, COMMI 2-BIS, 2-TER E 2-QUATER, DEL DL 34/2019</a:t>
            </a:r>
          </a:p>
        </p:txBody>
      </p:sp>
      <p:sp>
        <p:nvSpPr>
          <p:cNvPr id="10" name="Freccia in giù 9">
            <a:extLst>
              <a:ext uri="{FF2B5EF4-FFF2-40B4-BE49-F238E27FC236}">
                <a16:creationId xmlns:a16="http://schemas.microsoft.com/office/drawing/2014/main" id="{F4F1F5DA-2C35-459A-8BC7-59E67774782A}"/>
              </a:ext>
            </a:extLst>
          </p:cNvPr>
          <p:cNvSpPr/>
          <p:nvPr/>
        </p:nvSpPr>
        <p:spPr>
          <a:xfrm>
            <a:off x="5682425" y="1883514"/>
            <a:ext cx="701116" cy="348826"/>
          </a:xfrm>
          <a:prstGeom prst="downArrow">
            <a:avLst/>
          </a:prstGeom>
          <a:solidFill>
            <a:schemeClr val="bg1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45720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it-IT" kern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2F1EE070-A9AC-4780-8ABB-E5CAE6126E30}"/>
              </a:ext>
            </a:extLst>
          </p:cNvPr>
          <p:cNvSpPr/>
          <p:nvPr/>
        </p:nvSpPr>
        <p:spPr>
          <a:xfrm>
            <a:off x="695988" y="2315958"/>
            <a:ext cx="10673990" cy="108151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45720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940" b="1" kern="0" dirty="0">
                <a:solidFill>
                  <a:prstClr val="black"/>
                </a:solidFill>
                <a:latin typeface="Trebuchet MS" panose="020B0603020202020204" pitchFamily="34" charset="0"/>
              </a:rPr>
              <a:t>Il vecchio e più vantaggioso regime degli impatriati va progressivamente ad esaurirsi </a:t>
            </a:r>
          </a:p>
          <a:p>
            <a:pPr algn="ctr" defTabSz="45720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940" b="1" dirty="0">
                <a:solidFill>
                  <a:prstClr val="black"/>
                </a:solidFill>
                <a:latin typeface="Trebuchet MS" panose="020B0603020202020204" pitchFamily="34" charset="0"/>
              </a:rPr>
              <a:t>Dal 2024 coesistono:</a:t>
            </a:r>
            <a:endParaRPr lang="it-IT" sz="1940" b="1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7C483E9C-69A2-EAF4-6FAE-3D909B337BDD}"/>
              </a:ext>
            </a:extLst>
          </p:cNvPr>
          <p:cNvSpPr txBox="1">
            <a:spLocks/>
          </p:cNvSpPr>
          <p:nvPr/>
        </p:nvSpPr>
        <p:spPr bwMode="auto">
          <a:xfrm>
            <a:off x="782109" y="240666"/>
            <a:ext cx="11409463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defTabSz="554492">
              <a:spcBef>
                <a:spcPct val="50000"/>
              </a:spcBef>
              <a:defRPr/>
            </a:pPr>
            <a:r>
              <a:rPr lang="it-IT" altLang="it-IT" sz="3200" b="1" kern="0" dirty="0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IL NUOVO REGIME DEGLI IMPATRIATI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E6313E19-BC91-4152-8815-5C0C2D335C3C}"/>
              </a:ext>
            </a:extLst>
          </p:cNvPr>
          <p:cNvSpPr/>
          <p:nvPr/>
        </p:nvSpPr>
        <p:spPr>
          <a:xfrm>
            <a:off x="1523612" y="3916104"/>
            <a:ext cx="8918095" cy="6467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819" b="1" dirty="0">
                <a:solidFill>
                  <a:srgbClr val="000000"/>
                </a:solidFill>
                <a:latin typeface="Trebuchet MS" panose="020B0603020202020204" pitchFamily="34" charset="0"/>
              </a:rPr>
              <a:t>1. </a:t>
            </a:r>
            <a:r>
              <a:rPr lang="it-IT" sz="1940" b="1" dirty="0">
                <a:solidFill>
                  <a:prstClr val="black"/>
                </a:solidFill>
                <a:latin typeface="Trebuchet MS" panose="020B0603020202020204" pitchFamily="34" charset="0"/>
              </a:rPr>
              <a:t>Lavoratori trasferiti fino al 29.4.19 </a:t>
            </a:r>
            <a:endParaRPr lang="it-IT" sz="1819" b="1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87F3D197-5C84-4DE3-BCFE-DC2925D0E66F}"/>
              </a:ext>
            </a:extLst>
          </p:cNvPr>
          <p:cNvSpPr/>
          <p:nvPr/>
        </p:nvSpPr>
        <p:spPr>
          <a:xfrm>
            <a:off x="1527728" y="4708188"/>
            <a:ext cx="8918095" cy="6467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819" b="1" dirty="0">
                <a:solidFill>
                  <a:srgbClr val="000000"/>
                </a:solidFill>
                <a:latin typeface="Trebuchet MS" panose="020B0603020202020204" pitchFamily="34" charset="0"/>
              </a:rPr>
              <a:t>2. </a:t>
            </a:r>
            <a:r>
              <a:rPr lang="it-IT" sz="1940" b="1" dirty="0">
                <a:solidFill>
                  <a:prstClr val="black"/>
                </a:solidFill>
                <a:latin typeface="Trebuchet MS" panose="020B0603020202020204" pitchFamily="34" charset="0"/>
              </a:rPr>
              <a:t>Lavoratori trasferiti dal 30.4.19 al 31.12.2023</a:t>
            </a:r>
            <a:endParaRPr lang="it-IT" sz="1819" b="1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58EB7F62-1789-44ED-B5A9-67EADD1AAFBB}"/>
              </a:ext>
            </a:extLst>
          </p:cNvPr>
          <p:cNvSpPr/>
          <p:nvPr/>
        </p:nvSpPr>
        <p:spPr>
          <a:xfrm>
            <a:off x="1527728" y="5493720"/>
            <a:ext cx="8918095" cy="6467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819" b="1" dirty="0">
                <a:solidFill>
                  <a:srgbClr val="000000"/>
                </a:solidFill>
                <a:latin typeface="Trebuchet MS" panose="020B0603020202020204" pitchFamily="34" charset="0"/>
              </a:rPr>
              <a:t>3. </a:t>
            </a:r>
            <a:r>
              <a:rPr lang="it-IT" sz="1940" b="1" dirty="0">
                <a:solidFill>
                  <a:prstClr val="black"/>
                </a:solidFill>
                <a:latin typeface="Trebuchet MS" panose="020B0603020202020204" pitchFamily="34" charset="0"/>
              </a:rPr>
              <a:t>Lavoratori trasferiti dal 1.1.2024</a:t>
            </a:r>
            <a:endParaRPr lang="it-IT" sz="1819" b="1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4" name="Freccia in giù 13">
            <a:extLst>
              <a:ext uri="{FF2B5EF4-FFF2-40B4-BE49-F238E27FC236}">
                <a16:creationId xmlns:a16="http://schemas.microsoft.com/office/drawing/2014/main" id="{B5539247-0B5C-497C-9718-D43B9B2288E9}"/>
              </a:ext>
            </a:extLst>
          </p:cNvPr>
          <p:cNvSpPr/>
          <p:nvPr/>
        </p:nvSpPr>
        <p:spPr>
          <a:xfrm>
            <a:off x="5686426" y="3481090"/>
            <a:ext cx="701116" cy="348826"/>
          </a:xfrm>
          <a:prstGeom prst="downArrow">
            <a:avLst/>
          </a:prstGeom>
          <a:solidFill>
            <a:schemeClr val="bg1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45720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it-IT" kern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45229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>
            <a:extLst>
              <a:ext uri="{FF2B5EF4-FFF2-40B4-BE49-F238E27FC236}">
                <a16:creationId xmlns:a16="http://schemas.microsoft.com/office/drawing/2014/main" id="{4C68A200-12EA-46A2-AAD6-8788C573C0AA}"/>
              </a:ext>
            </a:extLst>
          </p:cNvPr>
          <p:cNvSpPr txBox="1">
            <a:spLocks/>
          </p:cNvSpPr>
          <p:nvPr/>
        </p:nvSpPr>
        <p:spPr bwMode="auto">
          <a:xfrm>
            <a:off x="782109" y="240666"/>
            <a:ext cx="11409463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defTabSz="554492">
              <a:spcBef>
                <a:spcPct val="50000"/>
              </a:spcBef>
              <a:defRPr/>
            </a:pPr>
            <a:r>
              <a:rPr lang="it-IT" altLang="it-IT" sz="3200" b="1" kern="0" dirty="0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REGIME IMPATRIATI</a:t>
            </a:r>
          </a:p>
        </p:txBody>
      </p:sp>
      <p:sp>
        <p:nvSpPr>
          <p:cNvPr id="12" name="Callout: freccia in giù 11">
            <a:extLst>
              <a:ext uri="{FF2B5EF4-FFF2-40B4-BE49-F238E27FC236}">
                <a16:creationId xmlns:a16="http://schemas.microsoft.com/office/drawing/2014/main" id="{5F03E595-CE02-4720-90F8-AC5C861AD1FC}"/>
              </a:ext>
            </a:extLst>
          </p:cNvPr>
          <p:cNvSpPr/>
          <p:nvPr/>
        </p:nvSpPr>
        <p:spPr>
          <a:xfrm>
            <a:off x="1059355" y="980728"/>
            <a:ext cx="5036645" cy="1099552"/>
          </a:xfrm>
          <a:prstGeom prst="downArrowCallou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55449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1" b="1" dirty="0">
                <a:solidFill>
                  <a:srgbClr val="000000"/>
                </a:solidFill>
                <a:latin typeface="Trebuchet MS" panose="020B0603020202020204" pitchFamily="34" charset="0"/>
              </a:rPr>
              <a:t>VECCHIO</a:t>
            </a:r>
            <a:endParaRPr lang="it-IT" sz="2001" b="1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Callout: freccia in giù 1">
            <a:extLst>
              <a:ext uri="{FF2B5EF4-FFF2-40B4-BE49-F238E27FC236}">
                <a16:creationId xmlns:a16="http://schemas.microsoft.com/office/drawing/2014/main" id="{88C08A6C-D6C4-D090-12EF-177BBF401182}"/>
              </a:ext>
            </a:extLst>
          </p:cNvPr>
          <p:cNvSpPr/>
          <p:nvPr/>
        </p:nvSpPr>
        <p:spPr>
          <a:xfrm>
            <a:off x="6696701" y="980728"/>
            <a:ext cx="5036645" cy="1099552"/>
          </a:xfrm>
          <a:prstGeom prst="downArrowCallou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55449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1" b="1" kern="0" dirty="0">
                <a:solidFill>
                  <a:srgbClr val="000000"/>
                </a:solidFill>
                <a:latin typeface="Trebuchet MS" panose="020B0603020202020204" pitchFamily="34" charset="0"/>
              </a:rPr>
              <a:t>NUOVO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6B21AF92-7519-48FD-A00E-36687317DEE3}"/>
              </a:ext>
            </a:extLst>
          </p:cNvPr>
          <p:cNvSpPr/>
          <p:nvPr/>
        </p:nvSpPr>
        <p:spPr>
          <a:xfrm>
            <a:off x="1079405" y="3012263"/>
            <a:ext cx="5036645" cy="7094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5449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698" b="1" dirty="0">
                <a:solidFill>
                  <a:srgbClr val="000000"/>
                </a:solidFill>
                <a:latin typeface="Trebuchet MS" panose="020B0603020202020204" pitchFamily="34" charset="0"/>
              </a:rPr>
              <a:t>NON ESSERE STATI FISCALMENTE RESIDENTI IN ITALIA NEI 2 PERIODI D'IMPOSTA PRECEDENTI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73F90962-AEDD-4224-BCA3-A5F1DB222D83}"/>
              </a:ext>
            </a:extLst>
          </p:cNvPr>
          <p:cNvSpPr/>
          <p:nvPr/>
        </p:nvSpPr>
        <p:spPr>
          <a:xfrm>
            <a:off x="1078741" y="3861048"/>
            <a:ext cx="5036645" cy="7094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5449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819" b="1">
                <a:solidFill>
                  <a:srgbClr val="000000"/>
                </a:solidFill>
                <a:latin typeface="Trebuchet MS" panose="020B0603020202020204" pitchFamily="34" charset="0"/>
              </a:rPr>
              <a:t>IMPEGNO A RISIEDERE IN ITALIA </a:t>
            </a:r>
          </a:p>
          <a:p>
            <a:pPr algn="ctr" defTabSz="55449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819" b="1">
                <a:solidFill>
                  <a:srgbClr val="000000"/>
                </a:solidFill>
                <a:latin typeface="Trebuchet MS" panose="020B0603020202020204" pitchFamily="34" charset="0"/>
              </a:rPr>
              <a:t>ALMENO 2 ANNI (PERIODI)</a:t>
            </a:r>
            <a:endParaRPr lang="it-IT" sz="1819" b="1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EA8C8ECE-AC71-4FC3-AA49-7DEB837BAC30}"/>
              </a:ext>
            </a:extLst>
          </p:cNvPr>
          <p:cNvSpPr/>
          <p:nvPr/>
        </p:nvSpPr>
        <p:spPr>
          <a:xfrm>
            <a:off x="6696701" y="3011867"/>
            <a:ext cx="5036645" cy="7094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5449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698" b="1">
                <a:solidFill>
                  <a:srgbClr val="000000"/>
                </a:solidFill>
                <a:latin typeface="Trebuchet MS" panose="020B0603020202020204" pitchFamily="34" charset="0"/>
              </a:rPr>
              <a:t>NON ESSERE STATI FISCALMENTE RESIDENTI IN ITALIA NEI 3 PERIODI D'IMPOSTA PRECEDENTI</a:t>
            </a:r>
            <a:endParaRPr lang="it-IT" sz="1698" b="1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8CD3A41B-06C9-40A0-962D-ADC12B88AF8A}"/>
              </a:ext>
            </a:extLst>
          </p:cNvPr>
          <p:cNvSpPr/>
          <p:nvPr/>
        </p:nvSpPr>
        <p:spPr>
          <a:xfrm>
            <a:off x="6696701" y="3861048"/>
            <a:ext cx="5036645" cy="7094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5449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819" b="1">
                <a:solidFill>
                  <a:srgbClr val="000000"/>
                </a:solidFill>
                <a:latin typeface="Trebuchet MS" panose="020B0603020202020204" pitchFamily="34" charset="0"/>
              </a:rPr>
              <a:t>IMPEGNO A MANTENERE LA RESIDENZA IN ITALIA PER ALMENO 4 ANNI (PERIODI)</a:t>
            </a:r>
            <a:endParaRPr lang="it-IT" sz="1819" b="1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4559AB81-3D1E-4ED4-A08E-9BEF333BBE6B}"/>
              </a:ext>
            </a:extLst>
          </p:cNvPr>
          <p:cNvSpPr/>
          <p:nvPr/>
        </p:nvSpPr>
        <p:spPr>
          <a:xfrm>
            <a:off x="6696700" y="4709683"/>
            <a:ext cx="5036645" cy="7094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5449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819" b="1" kern="0">
                <a:solidFill>
                  <a:srgbClr val="000000"/>
                </a:solidFill>
                <a:latin typeface="Trebuchet MS" panose="020B0603020202020204" pitchFamily="34" charset="0"/>
              </a:rPr>
              <a:t>NON CONCORRENZA DEL 50% DEL REDDITO PER 5 PERIODI DI IMPOSTA</a:t>
            </a:r>
            <a:endParaRPr lang="it-IT" sz="1819" b="1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96723035-3B63-447E-9A93-0BABC1B1EC52}"/>
              </a:ext>
            </a:extLst>
          </p:cNvPr>
          <p:cNvSpPr/>
          <p:nvPr/>
        </p:nvSpPr>
        <p:spPr>
          <a:xfrm>
            <a:off x="1073031" y="4709683"/>
            <a:ext cx="5036645" cy="7094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5449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819" b="1" kern="0">
                <a:solidFill>
                  <a:srgbClr val="000000"/>
                </a:solidFill>
                <a:latin typeface="Trebuchet MS" panose="020B0603020202020204" pitchFamily="34" charset="0"/>
              </a:rPr>
              <a:t>NON CONCORRENZA DEL 70% DEL REDDITO PER 5 PERIODI DI IMPOSTA</a:t>
            </a:r>
            <a:endParaRPr lang="it-IT" sz="1819" b="1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377E4EDB-E0AB-4A08-9F1F-7A805C24A401}"/>
              </a:ext>
            </a:extLst>
          </p:cNvPr>
          <p:cNvSpPr/>
          <p:nvPr/>
        </p:nvSpPr>
        <p:spPr>
          <a:xfrm>
            <a:off x="1059355" y="2143498"/>
            <a:ext cx="5036645" cy="7094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5449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819" b="1" kern="0" dirty="0">
                <a:solidFill>
                  <a:srgbClr val="000000"/>
                </a:solidFill>
                <a:latin typeface="Trebuchet MS" panose="020B0603020202020204" pitchFamily="34" charset="0"/>
              </a:rPr>
              <a:t>REDDITI LAVORO DIPENDENTE, ASSIMILATI, ARTI E PROFESSIONI, IMPRESE INDIVIDUALI</a:t>
            </a: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D4954E0B-6D01-4C6E-98D6-2CB9710C6944}"/>
              </a:ext>
            </a:extLst>
          </p:cNvPr>
          <p:cNvSpPr/>
          <p:nvPr/>
        </p:nvSpPr>
        <p:spPr>
          <a:xfrm>
            <a:off x="6697630" y="2143498"/>
            <a:ext cx="5036645" cy="7094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5449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819" b="1" kern="0" dirty="0">
                <a:solidFill>
                  <a:srgbClr val="000000"/>
                </a:solidFill>
                <a:latin typeface="Trebuchet MS" panose="020B0603020202020204" pitchFamily="34" charset="0"/>
              </a:rPr>
              <a:t>REDDITI LAVORO DIPENDENTE, ASSIMILATI, ARTI E PROFESSIONI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C2D46F61-B733-4593-959D-04B14B7B685C}"/>
              </a:ext>
            </a:extLst>
          </p:cNvPr>
          <p:cNvSpPr/>
          <p:nvPr/>
        </p:nvSpPr>
        <p:spPr>
          <a:xfrm>
            <a:off x="1073031" y="5527874"/>
            <a:ext cx="5036645" cy="7094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5449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819" b="1" kern="0">
                <a:solidFill>
                  <a:srgbClr val="000000"/>
                </a:solidFill>
                <a:latin typeface="Trebuchet MS" panose="020B0603020202020204" pitchFamily="34" charset="0"/>
              </a:rPr>
              <a:t>MAGGIORAZIONE AL 90% PER CHI </a:t>
            </a:r>
            <a:r>
              <a:rPr lang="it-IT" sz="1819" b="1">
                <a:solidFill>
                  <a:srgbClr val="000000"/>
                </a:solidFill>
                <a:latin typeface="Trebuchet MS" panose="020B0603020202020204" pitchFamily="34" charset="0"/>
              </a:rPr>
              <a:t>SI </a:t>
            </a:r>
            <a:r>
              <a:rPr lang="it-IT" sz="1819" b="1" kern="0">
                <a:solidFill>
                  <a:srgbClr val="000000"/>
                </a:solidFill>
                <a:latin typeface="Trebuchet MS" panose="020B0603020202020204" pitchFamily="34" charset="0"/>
              </a:rPr>
              <a:t>TRASFERISCE AL SUD, 50% SPORTIVI</a:t>
            </a:r>
            <a:endParaRPr lang="it-IT" sz="1819" b="1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9C4122A5-31E0-401E-890D-D46F5B90A4C3}"/>
              </a:ext>
            </a:extLst>
          </p:cNvPr>
          <p:cNvSpPr/>
          <p:nvPr/>
        </p:nvSpPr>
        <p:spPr>
          <a:xfrm>
            <a:off x="6696701" y="5517232"/>
            <a:ext cx="5036645" cy="7094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5449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819" b="1">
                <a:solidFill>
                  <a:srgbClr val="000000"/>
                </a:solidFill>
                <a:latin typeface="Trebuchet MS" panose="020B0603020202020204" pitchFamily="34" charset="0"/>
              </a:rPr>
              <a:t>MAGGIORAZIONE AL 60% PER CHI HA FIGLIO MINORE RESIDENTE</a:t>
            </a:r>
            <a:endParaRPr lang="it-IT" sz="1819" b="1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9252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>
            <a:extLst>
              <a:ext uri="{FF2B5EF4-FFF2-40B4-BE49-F238E27FC236}">
                <a16:creationId xmlns:a16="http://schemas.microsoft.com/office/drawing/2014/main" id="{4C68A200-12EA-46A2-AAD6-8788C573C0AA}"/>
              </a:ext>
            </a:extLst>
          </p:cNvPr>
          <p:cNvSpPr txBox="1">
            <a:spLocks/>
          </p:cNvSpPr>
          <p:nvPr/>
        </p:nvSpPr>
        <p:spPr bwMode="auto">
          <a:xfrm>
            <a:off x="782109" y="240666"/>
            <a:ext cx="11409463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defTabSz="554492">
              <a:spcBef>
                <a:spcPct val="50000"/>
              </a:spcBef>
              <a:defRPr/>
            </a:pPr>
            <a:r>
              <a:rPr lang="it-IT" altLang="it-IT" sz="3200" b="1" kern="0" dirty="0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REGIME IMPATRIATI</a:t>
            </a:r>
          </a:p>
        </p:txBody>
      </p:sp>
      <p:sp>
        <p:nvSpPr>
          <p:cNvPr id="12" name="Callout: freccia in giù 11">
            <a:extLst>
              <a:ext uri="{FF2B5EF4-FFF2-40B4-BE49-F238E27FC236}">
                <a16:creationId xmlns:a16="http://schemas.microsoft.com/office/drawing/2014/main" id="{5F03E595-CE02-4720-90F8-AC5C861AD1FC}"/>
              </a:ext>
            </a:extLst>
          </p:cNvPr>
          <p:cNvSpPr/>
          <p:nvPr/>
        </p:nvSpPr>
        <p:spPr>
          <a:xfrm>
            <a:off x="1059355" y="857870"/>
            <a:ext cx="5036645" cy="1099552"/>
          </a:xfrm>
          <a:prstGeom prst="downArrowCallou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55449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1" b="1" dirty="0">
                <a:solidFill>
                  <a:srgbClr val="000000"/>
                </a:solidFill>
                <a:latin typeface="Trebuchet MS" panose="020B0603020202020204" pitchFamily="34" charset="0"/>
              </a:rPr>
              <a:t>VECCHIO</a:t>
            </a:r>
            <a:endParaRPr lang="it-IT" sz="2001" b="1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Callout: freccia in giù 1">
            <a:extLst>
              <a:ext uri="{FF2B5EF4-FFF2-40B4-BE49-F238E27FC236}">
                <a16:creationId xmlns:a16="http://schemas.microsoft.com/office/drawing/2014/main" id="{88C08A6C-D6C4-D090-12EF-177BBF401182}"/>
              </a:ext>
            </a:extLst>
          </p:cNvPr>
          <p:cNvSpPr/>
          <p:nvPr/>
        </p:nvSpPr>
        <p:spPr>
          <a:xfrm>
            <a:off x="6696701" y="857870"/>
            <a:ext cx="5036645" cy="1099552"/>
          </a:xfrm>
          <a:prstGeom prst="downArrowCallou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55449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1" b="1" kern="0" dirty="0">
                <a:solidFill>
                  <a:srgbClr val="000000"/>
                </a:solidFill>
                <a:latin typeface="Trebuchet MS" panose="020B0603020202020204" pitchFamily="34" charset="0"/>
              </a:rPr>
              <a:t>NUOVO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4559AB81-3D1E-4ED4-A08E-9BEF333BBE6B}"/>
              </a:ext>
            </a:extLst>
          </p:cNvPr>
          <p:cNvSpPr/>
          <p:nvPr/>
        </p:nvSpPr>
        <p:spPr>
          <a:xfrm>
            <a:off x="6683024" y="5600946"/>
            <a:ext cx="5036645" cy="7803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5449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819" b="1" kern="0" dirty="0">
                <a:solidFill>
                  <a:srgbClr val="000000"/>
                </a:solidFill>
                <a:latin typeface="Trebuchet MS" panose="020B0603020202020204" pitchFamily="34" charset="0"/>
              </a:rPr>
              <a:t>SONO </a:t>
            </a:r>
            <a:r>
              <a:rPr lang="it-IT" sz="1819" b="1" dirty="0">
                <a:solidFill>
                  <a:srgbClr val="000000"/>
                </a:solidFill>
                <a:latin typeface="Trebuchet MS" panose="020B0603020202020204" pitchFamily="34" charset="0"/>
              </a:rPr>
              <a:t>RICHIESTI REQUISITI DI ELEVATA QUALIFICAZIONE O SPECIALIZZAZIONE </a:t>
            </a:r>
            <a:endParaRPr lang="it-IT" sz="1819" b="1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96723035-3B63-447E-9A93-0BABC1B1EC52}"/>
              </a:ext>
            </a:extLst>
          </p:cNvPr>
          <p:cNvSpPr/>
          <p:nvPr/>
        </p:nvSpPr>
        <p:spPr>
          <a:xfrm>
            <a:off x="1055505" y="5600946"/>
            <a:ext cx="5036645" cy="7094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5449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819" b="1" kern="0" dirty="0">
                <a:solidFill>
                  <a:srgbClr val="000000"/>
                </a:solidFill>
                <a:latin typeface="Trebuchet MS" panose="020B0603020202020204" pitchFamily="34" charset="0"/>
              </a:rPr>
              <a:t>NON ERANO RICHIESTI REQUISITI DI ELEVATA QUALIFICAZIONE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377E4EDB-E0AB-4A08-9F1F-7A805C24A401}"/>
              </a:ext>
            </a:extLst>
          </p:cNvPr>
          <p:cNvSpPr/>
          <p:nvPr/>
        </p:nvSpPr>
        <p:spPr>
          <a:xfrm>
            <a:off x="1059355" y="3801608"/>
            <a:ext cx="5036645" cy="7094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5449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819" b="1" kern="0" dirty="0">
                <a:solidFill>
                  <a:srgbClr val="000000"/>
                </a:solidFill>
                <a:latin typeface="Trebuchet MS" panose="020B0603020202020204" pitchFamily="34" charset="0"/>
              </a:rPr>
              <a:t>LA </a:t>
            </a:r>
            <a:r>
              <a:rPr lang="it-IT" sz="1819" b="1" u="sng" kern="0" dirty="0">
                <a:solidFill>
                  <a:srgbClr val="000000"/>
                </a:solidFill>
                <a:latin typeface="Trebuchet MS" panose="020B0603020202020204" pitchFamily="34" charset="0"/>
              </a:rPr>
              <a:t>NORMA</a:t>
            </a:r>
            <a:r>
              <a:rPr lang="it-IT" sz="1819" b="1" kern="0" dirty="0">
                <a:solidFill>
                  <a:srgbClr val="000000"/>
                </a:solidFill>
                <a:latin typeface="Trebuchet MS" panose="020B0603020202020204" pitchFamily="34" charset="0"/>
              </a:rPr>
              <a:t> NON PRECLUDEVA L’ACCESSO AI DISTACCATI</a:t>
            </a: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D4954E0B-6D01-4C6E-98D6-2CB9710C6944}"/>
              </a:ext>
            </a:extLst>
          </p:cNvPr>
          <p:cNvSpPr/>
          <p:nvPr/>
        </p:nvSpPr>
        <p:spPr>
          <a:xfrm>
            <a:off x="6722195" y="3831149"/>
            <a:ext cx="5036645" cy="7094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5449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819" b="1" kern="0" dirty="0">
                <a:solidFill>
                  <a:srgbClr val="000000"/>
                </a:solidFill>
                <a:latin typeface="Trebuchet MS" panose="020B0603020202020204" pitchFamily="34" charset="0"/>
              </a:rPr>
              <a:t>PER I TRASFERIMENTI INTRAGRUPPO RICHIESTA MAGGIORE RESIDENZA ESTERA</a:t>
            </a:r>
          </a:p>
        </p:txBody>
      </p:sp>
      <p:sp>
        <p:nvSpPr>
          <p:cNvPr id="21" name="Rettangolo 20">
            <a:extLst>
              <a:ext uri="{FF2B5EF4-FFF2-40B4-BE49-F238E27FC236}">
                <a16:creationId xmlns:a16="http://schemas.microsoft.com/office/drawing/2014/main" id="{E15B2962-1E48-483B-B27C-3034675E3691}"/>
              </a:ext>
            </a:extLst>
          </p:cNvPr>
          <p:cNvSpPr/>
          <p:nvPr/>
        </p:nvSpPr>
        <p:spPr>
          <a:xfrm>
            <a:off x="1073031" y="2949339"/>
            <a:ext cx="5036645" cy="7094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5449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819" b="1" kern="0" dirty="0">
                <a:solidFill>
                  <a:srgbClr val="000000"/>
                </a:solidFill>
                <a:latin typeface="Trebuchet MS" panose="020B0603020202020204" pitchFamily="34" charset="0"/>
              </a:rPr>
              <a:t>PROROGA 5 PERIODI DI IMPOSTA SE FIGLIO MINORE O A CARICO O ACQUISTO IMMOBILE</a:t>
            </a: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65993537-BBAA-42DA-B6F7-D67456F16A0F}"/>
              </a:ext>
            </a:extLst>
          </p:cNvPr>
          <p:cNvSpPr/>
          <p:nvPr/>
        </p:nvSpPr>
        <p:spPr>
          <a:xfrm>
            <a:off x="6696701" y="2964422"/>
            <a:ext cx="5036645" cy="7094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5449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700" b="1" kern="0" dirty="0">
                <a:solidFill>
                  <a:srgbClr val="000000"/>
                </a:solidFill>
                <a:latin typeface="Trebuchet MS" panose="020B0603020202020204" pitchFamily="34" charset="0"/>
              </a:rPr>
              <a:t>PROROGA 3 PERIODI A CHI SI TRASFERISCE NEL 2024 CON ACQUISTO IMMOBILE NEL 2023 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8855BC1D-DEE7-49EF-9B4E-96BC1CEB0A38}"/>
              </a:ext>
            </a:extLst>
          </p:cNvPr>
          <p:cNvSpPr/>
          <p:nvPr/>
        </p:nvSpPr>
        <p:spPr>
          <a:xfrm>
            <a:off x="1065065" y="2071510"/>
            <a:ext cx="5036645" cy="7094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5449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819" b="1" kern="0" dirty="0">
                <a:solidFill>
                  <a:srgbClr val="000000"/>
                </a:solidFill>
                <a:latin typeface="Trebuchet MS" panose="020B0603020202020204" pitchFamily="34" charset="0"/>
              </a:rPr>
              <a:t>NON ERANO PREVISTI LIMITI</a:t>
            </a: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6C5D08E5-BB5B-41BC-894B-7334CDE3321D}"/>
              </a:ext>
            </a:extLst>
          </p:cNvPr>
          <p:cNvSpPr/>
          <p:nvPr/>
        </p:nvSpPr>
        <p:spPr>
          <a:xfrm>
            <a:off x="6683024" y="2114710"/>
            <a:ext cx="5036645" cy="7094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5449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819" b="1" dirty="0">
                <a:solidFill>
                  <a:srgbClr val="000000"/>
                </a:solidFill>
                <a:latin typeface="Trebuchet MS" panose="020B0603020202020204" pitchFamily="34" charset="0"/>
              </a:rPr>
              <a:t>L’AGEVOLAZIONE COMPETE </a:t>
            </a:r>
          </a:p>
          <a:p>
            <a:pPr algn="ctr" defTabSz="55449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819" b="1" dirty="0">
                <a:solidFill>
                  <a:srgbClr val="000000"/>
                </a:solidFill>
                <a:latin typeface="Trebuchet MS" panose="020B0603020202020204" pitchFamily="34" charset="0"/>
              </a:rPr>
              <a:t>FINO A 600 MILA ANNUI</a:t>
            </a:r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66A9AFF4-25F6-4707-B73D-142404EC4113}"/>
              </a:ext>
            </a:extLst>
          </p:cNvPr>
          <p:cNvSpPr/>
          <p:nvPr/>
        </p:nvSpPr>
        <p:spPr>
          <a:xfrm>
            <a:off x="6722195" y="4685822"/>
            <a:ext cx="5036645" cy="7803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5449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759" b="1" dirty="0">
                <a:solidFill>
                  <a:srgbClr val="000000"/>
                </a:solidFill>
                <a:latin typeface="Trebuchet MS" panose="020B0603020202020204" pitchFamily="34" charset="0"/>
              </a:rPr>
              <a:t>SE RI-TRASFERIMENTO ALL’ESTERO PRIMA DI 4 ANNI VERSAMENTO IMPOSTE E INTERESSI</a:t>
            </a:r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EAD50B37-B97B-4F8E-9ED3-051A04BE98DB}"/>
              </a:ext>
            </a:extLst>
          </p:cNvPr>
          <p:cNvSpPr/>
          <p:nvPr/>
        </p:nvSpPr>
        <p:spPr>
          <a:xfrm>
            <a:off x="1073031" y="4676790"/>
            <a:ext cx="5036645" cy="7094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5449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759" b="1" kern="0" dirty="0">
                <a:solidFill>
                  <a:srgbClr val="000000"/>
                </a:solidFill>
                <a:latin typeface="Trebuchet MS" panose="020B0603020202020204" pitchFamily="34" charset="0"/>
              </a:rPr>
              <a:t>SE RI-TRASFERIMENTO ALL’ESTERO PRIMA DEL BIENNIO VERSAMENTO ANCHE SANZIONI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3519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>
            <a:extLst>
              <a:ext uri="{FF2B5EF4-FFF2-40B4-BE49-F238E27FC236}">
                <a16:creationId xmlns:a16="http://schemas.microsoft.com/office/drawing/2014/main" id="{4C68A200-12EA-46A2-AAD6-8788C573C0AA}"/>
              </a:ext>
            </a:extLst>
          </p:cNvPr>
          <p:cNvSpPr txBox="1">
            <a:spLocks/>
          </p:cNvSpPr>
          <p:nvPr/>
        </p:nvSpPr>
        <p:spPr bwMode="auto">
          <a:xfrm>
            <a:off x="782109" y="240666"/>
            <a:ext cx="11409463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lvl="0">
              <a:spcBef>
                <a:spcPct val="50000"/>
              </a:spcBef>
              <a:defRPr/>
            </a:pPr>
            <a:r>
              <a:rPr lang="it-IT" altLang="it-IT" sz="3200" b="1" dirty="0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REGIME IMPATRIATI</a:t>
            </a:r>
          </a:p>
        </p:txBody>
      </p:sp>
      <p:sp>
        <p:nvSpPr>
          <p:cNvPr id="17" name="Callout con freccia in giù 7">
            <a:extLst>
              <a:ext uri="{FF2B5EF4-FFF2-40B4-BE49-F238E27FC236}">
                <a16:creationId xmlns:a16="http://schemas.microsoft.com/office/drawing/2014/main" id="{4C2758C1-03D1-4808-8604-FE8B9A943D47}"/>
              </a:ext>
            </a:extLst>
          </p:cNvPr>
          <p:cNvSpPr/>
          <p:nvPr/>
        </p:nvSpPr>
        <p:spPr>
          <a:xfrm>
            <a:off x="1109414" y="960594"/>
            <a:ext cx="10673990" cy="1065095"/>
          </a:xfrm>
          <a:prstGeom prst="downArrowCallou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5449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1" b="1" dirty="0">
                <a:solidFill>
                  <a:schemeClr val="tx1"/>
                </a:solidFill>
                <a:latin typeface="Trebuchet MS" panose="020B0603020202020204" pitchFamily="34" charset="0"/>
              </a:rPr>
              <a:t>COSA NON CAMBIA</a:t>
            </a: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BB2091D7-96B9-4C9F-96A2-A53C701E9046}"/>
              </a:ext>
            </a:extLst>
          </p:cNvPr>
          <p:cNvSpPr/>
          <p:nvPr/>
        </p:nvSpPr>
        <p:spPr>
          <a:xfrm>
            <a:off x="1172153" y="2121163"/>
            <a:ext cx="10762555" cy="57185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5449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940" b="1" dirty="0">
                <a:solidFill>
                  <a:srgbClr val="000000"/>
                </a:solidFill>
                <a:latin typeface="Trebuchet MS" panose="020B0603020202020204" pitchFamily="34" charset="0"/>
              </a:rPr>
              <a:t>Applicazione del regime de </a:t>
            </a:r>
            <a:r>
              <a:rPr lang="it-IT" sz="1940" b="1" dirty="0" err="1">
                <a:solidFill>
                  <a:srgbClr val="000000"/>
                </a:solidFill>
                <a:latin typeface="Trebuchet MS" panose="020B0603020202020204" pitchFamily="34" charset="0"/>
              </a:rPr>
              <a:t>minimis</a:t>
            </a:r>
            <a:endParaRPr lang="it-IT" sz="1940" b="1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B56C894D-991E-46FF-9151-1F72B562248D}"/>
              </a:ext>
            </a:extLst>
          </p:cNvPr>
          <p:cNvSpPr/>
          <p:nvPr/>
        </p:nvSpPr>
        <p:spPr>
          <a:xfrm>
            <a:off x="1172153" y="2837507"/>
            <a:ext cx="10762555" cy="57185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5449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940" b="1" dirty="0">
                <a:solidFill>
                  <a:srgbClr val="000000"/>
                </a:solidFill>
                <a:latin typeface="Trebuchet MS" panose="020B0603020202020204" pitchFamily="34" charset="0"/>
              </a:rPr>
              <a:t>La richiesta al datore di lavoro per l’accesso ai benefici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98D85467-752D-4056-B5F2-163214FA8226}"/>
              </a:ext>
            </a:extLst>
          </p:cNvPr>
          <p:cNvSpPr/>
          <p:nvPr/>
        </p:nvSpPr>
        <p:spPr>
          <a:xfrm>
            <a:off x="1153696" y="4958632"/>
            <a:ext cx="10762555" cy="57185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5449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940" b="1" dirty="0">
                <a:solidFill>
                  <a:srgbClr val="000000"/>
                </a:solidFill>
                <a:latin typeface="Trebuchet MS" panose="020B0603020202020204" pitchFamily="34" charset="0"/>
              </a:rPr>
              <a:t>Il lavoro è prestato prevalentemente in Italia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19DCABC9-6B6D-414F-BD1C-1EFF27F7B5F9}"/>
              </a:ext>
            </a:extLst>
          </p:cNvPr>
          <p:cNvSpPr/>
          <p:nvPr/>
        </p:nvSpPr>
        <p:spPr>
          <a:xfrm>
            <a:off x="1153696" y="5665455"/>
            <a:ext cx="10762555" cy="57185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5449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880" b="1" dirty="0">
                <a:solidFill>
                  <a:srgbClr val="000000"/>
                </a:solidFill>
                <a:latin typeface="Trebuchet MS" panose="020B0603020202020204" pitchFamily="34" charset="0"/>
              </a:rPr>
              <a:t>Non osta l’accesso al regime la mancata iscrizione Aire in stato «convenzionato»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7D528ACB-C3F4-4976-BE9F-66FE4B1181ED}"/>
              </a:ext>
            </a:extLst>
          </p:cNvPr>
          <p:cNvSpPr/>
          <p:nvPr/>
        </p:nvSpPr>
        <p:spPr>
          <a:xfrm>
            <a:off x="1172153" y="3553852"/>
            <a:ext cx="10762555" cy="57185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940" b="1" dirty="0" err="1">
                <a:solidFill>
                  <a:srgbClr val="000000"/>
                </a:solidFill>
                <a:latin typeface="Trebuchet MS" panose="020B0603020202020204" pitchFamily="34" charset="0"/>
              </a:rPr>
              <a:t>Incompatibilita’</a:t>
            </a:r>
            <a:r>
              <a:rPr lang="it-IT" sz="1940" b="1" dirty="0">
                <a:solidFill>
                  <a:srgbClr val="000000"/>
                </a:solidFill>
                <a:latin typeface="Trebuchet MS" panose="020B0603020202020204" pitchFamily="34" charset="0"/>
              </a:rPr>
              <a:t> con regimi docenti e ricercatori e paperoni 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54D87172-A861-45BD-B9D6-85F7D1DB5D59}"/>
              </a:ext>
            </a:extLst>
          </p:cNvPr>
          <p:cNvSpPr/>
          <p:nvPr/>
        </p:nvSpPr>
        <p:spPr>
          <a:xfrm>
            <a:off x="1172153" y="4254339"/>
            <a:ext cx="10762555" cy="57185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5449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940" b="1" dirty="0">
                <a:solidFill>
                  <a:srgbClr val="000000"/>
                </a:solidFill>
                <a:latin typeface="Trebuchet MS" panose="020B0603020202020204" pitchFamily="34" charset="0"/>
              </a:rPr>
              <a:t>La durata della prima finestra di agevolazione (5 periodi di imposta)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97986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>
            <a:extLst>
              <a:ext uri="{FF2B5EF4-FFF2-40B4-BE49-F238E27FC236}">
                <a16:creationId xmlns:a16="http://schemas.microsoft.com/office/drawing/2014/main" id="{4C68A200-12EA-46A2-AAD6-8788C573C0AA}"/>
              </a:ext>
            </a:extLst>
          </p:cNvPr>
          <p:cNvSpPr txBox="1">
            <a:spLocks/>
          </p:cNvSpPr>
          <p:nvPr/>
        </p:nvSpPr>
        <p:spPr bwMode="auto">
          <a:xfrm>
            <a:off x="782109" y="240666"/>
            <a:ext cx="11409463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lvl="0">
              <a:spcBef>
                <a:spcPct val="50000"/>
              </a:spcBef>
              <a:defRPr/>
            </a:pPr>
            <a:r>
              <a:rPr lang="it-IT" altLang="it-IT" sz="3200" b="1" dirty="0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IL REGIME TRANSITORIO</a:t>
            </a:r>
          </a:p>
        </p:txBody>
      </p:sp>
      <p:sp>
        <p:nvSpPr>
          <p:cNvPr id="17" name="Callout con freccia in giù 7">
            <a:extLst>
              <a:ext uri="{FF2B5EF4-FFF2-40B4-BE49-F238E27FC236}">
                <a16:creationId xmlns:a16="http://schemas.microsoft.com/office/drawing/2014/main" id="{4C2758C1-03D1-4808-8604-FE8B9A943D47}"/>
              </a:ext>
            </a:extLst>
          </p:cNvPr>
          <p:cNvSpPr/>
          <p:nvPr/>
        </p:nvSpPr>
        <p:spPr>
          <a:xfrm>
            <a:off x="1109413" y="857443"/>
            <a:ext cx="10673990" cy="1065095"/>
          </a:xfrm>
          <a:prstGeom prst="downArrowCallou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5449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1" b="1" dirty="0">
                <a:solidFill>
                  <a:schemeClr val="tx1"/>
                </a:solidFill>
                <a:latin typeface="Trebuchet MS" panose="020B0603020202020204" pitchFamily="34" charset="0"/>
              </a:rPr>
              <a:t>È POSSIBILE BENEFICIARE DEL «VECCHIO» REGIME IMPATRIATI</a:t>
            </a: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BB2091D7-96B9-4C9F-96A2-A53C701E9046}"/>
              </a:ext>
            </a:extLst>
          </p:cNvPr>
          <p:cNvSpPr/>
          <p:nvPr/>
        </p:nvSpPr>
        <p:spPr>
          <a:xfrm>
            <a:off x="1112866" y="1956084"/>
            <a:ext cx="6415574" cy="57185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5449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819" b="1" dirty="0">
                <a:solidFill>
                  <a:srgbClr val="000000"/>
                </a:solidFill>
                <a:latin typeface="Trebuchet MS" panose="020B0603020202020204" pitchFamily="34" charset="0"/>
              </a:rPr>
              <a:t>A CHI TRASFERISCE LA RESIDENZA ENTRO IL 31/12/2023 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B56C894D-991E-46FF-9151-1F72B562248D}"/>
              </a:ext>
            </a:extLst>
          </p:cNvPr>
          <p:cNvSpPr/>
          <p:nvPr/>
        </p:nvSpPr>
        <p:spPr>
          <a:xfrm>
            <a:off x="4321649" y="2966922"/>
            <a:ext cx="7554436" cy="5075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5449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698" b="1" dirty="0">
                <a:solidFill>
                  <a:srgbClr val="000000"/>
                </a:solidFill>
                <a:latin typeface="Trebuchet MS" panose="020B0603020202020204" pitchFamily="34" charset="0"/>
              </a:rPr>
              <a:t>RESIDENTE ALL’ESTERO CHE HA OMESSO L’ISCRIZIONE ALL’AIRE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9AA9F756-4AA5-4A42-BB6F-0CA77C26FC2C}"/>
              </a:ext>
            </a:extLst>
          </p:cNvPr>
          <p:cNvSpPr/>
          <p:nvPr/>
        </p:nvSpPr>
        <p:spPr>
          <a:xfrm>
            <a:off x="1052053" y="4903870"/>
            <a:ext cx="10673990" cy="63193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45720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698" b="1" kern="0" dirty="0">
                <a:solidFill>
                  <a:srgbClr val="000000"/>
                </a:solidFill>
                <a:latin typeface="Trebuchet MS" panose="020B0603020202020204" pitchFamily="34" charset="0"/>
              </a:rPr>
              <a:t>Il REGIME SI ESTENDE DI ULTERIORI TRE PERIODI DI IMPOSTA A CHI SI TRASFERISCE NEL 2024 E HA ACQUISTATO UN IMMOBILE ENTRO IL 31/12/2023 E COMUNQUE ENTRO 12 MESI DAL TRASFERIMENTO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AECF2B91-D424-4ADF-B176-3097138BE86E}"/>
              </a:ext>
            </a:extLst>
          </p:cNvPr>
          <p:cNvSpPr/>
          <p:nvPr/>
        </p:nvSpPr>
        <p:spPr>
          <a:xfrm>
            <a:off x="2072739" y="5633253"/>
            <a:ext cx="8733265" cy="63193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45720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698" b="1" kern="0" dirty="0">
                <a:solidFill>
                  <a:prstClr val="black"/>
                </a:solidFill>
                <a:latin typeface="Trebuchet MS" panose="020B0603020202020204" pitchFamily="34" charset="0"/>
              </a:rPr>
              <a:t>L’IMMOBILE DEVE ESSERE I) RESIDENZIALE II) ACQUISTATO DAL LAVORATORE III) ADIBITO AD ABITAZIONE PRINCIPALE</a:t>
            </a:r>
            <a:endParaRPr lang="it-IT" sz="1698" b="1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9CD4EBCD-8650-409E-A7C1-1F44881853A9}"/>
              </a:ext>
            </a:extLst>
          </p:cNvPr>
          <p:cNvSpPr/>
          <p:nvPr/>
        </p:nvSpPr>
        <p:spPr>
          <a:xfrm>
            <a:off x="1052053" y="3581696"/>
            <a:ext cx="2833013" cy="5718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940" b="1" dirty="0">
                <a:solidFill>
                  <a:prstClr val="black"/>
                </a:solidFill>
                <a:latin typeface="Trebuchet MS" panose="020B0603020202020204" pitchFamily="34" charset="0"/>
              </a:rPr>
              <a:t>DUBBI APPLICATIVI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34DD6778-0547-4F7F-9882-49E9A72E43A6}"/>
              </a:ext>
            </a:extLst>
          </p:cNvPr>
          <p:cNvSpPr/>
          <p:nvPr/>
        </p:nvSpPr>
        <p:spPr>
          <a:xfrm>
            <a:off x="4340105" y="3613831"/>
            <a:ext cx="7554436" cy="5075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5449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698" b="1" dirty="0">
                <a:solidFill>
                  <a:srgbClr val="000000"/>
                </a:solidFill>
                <a:latin typeface="Trebuchet MS" panose="020B0603020202020204" pitchFamily="34" charset="0"/>
              </a:rPr>
              <a:t>CHI NON SI È POTUTO ISCRIVERE IN TEMPO (ES. CITTADINO EXTRA UE)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F8260C3C-C7CE-462E-AF3F-D7F6C82A7FC1}"/>
              </a:ext>
            </a:extLst>
          </p:cNvPr>
          <p:cNvSpPr/>
          <p:nvPr/>
        </p:nvSpPr>
        <p:spPr>
          <a:xfrm>
            <a:off x="4347408" y="4242016"/>
            <a:ext cx="7554436" cy="5075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5449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698" b="1" dirty="0">
                <a:solidFill>
                  <a:srgbClr val="000000"/>
                </a:solidFill>
                <a:latin typeface="Trebuchet MS" panose="020B0603020202020204" pitchFamily="34" charset="0"/>
              </a:rPr>
              <a:t>RISPETTO DEL «NESSO DI COLLEGAMENTO»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5F24430B-7A27-4326-A7CC-5DBDD1FB6F2C}"/>
              </a:ext>
            </a:extLst>
          </p:cNvPr>
          <p:cNvSpPr/>
          <p:nvPr/>
        </p:nvSpPr>
        <p:spPr>
          <a:xfrm>
            <a:off x="7851895" y="1962701"/>
            <a:ext cx="3874148" cy="57185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5449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819" b="1" dirty="0">
                <a:solidFill>
                  <a:srgbClr val="000000"/>
                </a:solidFill>
                <a:latin typeface="Trebuchet MS" panose="020B0603020202020204" pitchFamily="34" charset="0"/>
              </a:rPr>
              <a:t>AGLI SPORTIVI CON CONTRATTO ENTRO 31/12/2023</a:t>
            </a:r>
          </a:p>
        </p:txBody>
      </p:sp>
      <p:sp>
        <p:nvSpPr>
          <p:cNvPr id="19" name="Freccia in giù 18">
            <a:extLst>
              <a:ext uri="{FF2B5EF4-FFF2-40B4-BE49-F238E27FC236}">
                <a16:creationId xmlns:a16="http://schemas.microsoft.com/office/drawing/2014/main" id="{1C4B2E3F-6D2A-46E6-AC02-18453AD85293}"/>
              </a:ext>
            </a:extLst>
          </p:cNvPr>
          <p:cNvSpPr/>
          <p:nvPr/>
        </p:nvSpPr>
        <p:spPr>
          <a:xfrm>
            <a:off x="2072739" y="2629036"/>
            <a:ext cx="508285" cy="857111"/>
          </a:xfrm>
          <a:prstGeom prst="downArrow">
            <a:avLst/>
          </a:prstGeom>
          <a:solidFill>
            <a:schemeClr val="bg1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45720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it-IT" kern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739071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  <p:tag name="UNLOCK SHAPES" val="YES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  <p:tag name="UNLOCK SHAPES" val="YES"/>
</p:tagLst>
</file>

<file path=ppt/theme/theme1.xml><?xml version="1.0" encoding="utf-8"?>
<a:theme xmlns:a="http://schemas.openxmlformats.org/drawingml/2006/main" name="Modello_euk">
  <a:themeElements>
    <a:clrScheme name="Modello_euk 1">
      <a:dk1>
        <a:srgbClr val="8383AD"/>
      </a:dk1>
      <a:lt1>
        <a:srgbClr val="FEFED6"/>
      </a:lt1>
      <a:dk2>
        <a:srgbClr val="404176"/>
      </a:dk2>
      <a:lt2>
        <a:srgbClr val="969696"/>
      </a:lt2>
      <a:accent1>
        <a:srgbClr val="BABE90"/>
      </a:accent1>
      <a:accent2>
        <a:srgbClr val="666699"/>
      </a:accent2>
      <a:accent3>
        <a:srgbClr val="FEFEE8"/>
      </a:accent3>
      <a:accent4>
        <a:srgbClr val="6F6F93"/>
      </a:accent4>
      <a:accent5>
        <a:srgbClr val="D9DBC6"/>
      </a:accent5>
      <a:accent6>
        <a:srgbClr val="5C5C8A"/>
      </a:accent6>
      <a:hlink>
        <a:srgbClr val="C09E4A"/>
      </a:hlink>
      <a:folHlink>
        <a:srgbClr val="006666"/>
      </a:folHlink>
    </a:clrScheme>
    <a:fontScheme name="Modello_euk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lo_euk 1">
        <a:dk1>
          <a:srgbClr val="8383AD"/>
        </a:dk1>
        <a:lt1>
          <a:srgbClr val="FEFED6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EFEE8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lo_euk 2">
        <a:dk1>
          <a:srgbClr val="8383AD"/>
        </a:dk1>
        <a:lt1>
          <a:srgbClr val="FFFFFF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FFFFF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lo_euk 3">
        <a:dk1>
          <a:srgbClr val="4D4D4D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5F5F5F"/>
        </a:accent2>
        <a:accent3>
          <a:srgbClr val="FFFFFF"/>
        </a:accent3>
        <a:accent4>
          <a:srgbClr val="404040"/>
        </a:accent4>
        <a:accent5>
          <a:srgbClr val="EBEBEB"/>
        </a:accent5>
        <a:accent6>
          <a:srgbClr val="555555"/>
        </a:accent6>
        <a:hlink>
          <a:srgbClr val="C0C0C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lo_euk 4">
        <a:dk1>
          <a:srgbClr val="424262"/>
        </a:dk1>
        <a:lt1>
          <a:srgbClr val="FFFFFF"/>
        </a:lt1>
        <a:dk2>
          <a:srgbClr val="22659C"/>
        </a:dk2>
        <a:lt2>
          <a:srgbClr val="A4AEC2"/>
        </a:lt2>
        <a:accent1>
          <a:srgbClr val="B1C7E7"/>
        </a:accent1>
        <a:accent2>
          <a:srgbClr val="494983"/>
        </a:accent2>
        <a:accent3>
          <a:srgbClr val="FFFFFF"/>
        </a:accent3>
        <a:accent4>
          <a:srgbClr val="373753"/>
        </a:accent4>
        <a:accent5>
          <a:srgbClr val="D5E0F1"/>
        </a:accent5>
        <a:accent6>
          <a:srgbClr val="414176"/>
        </a:accent6>
        <a:hlink>
          <a:srgbClr val="6EADC4"/>
        </a:hlink>
        <a:folHlink>
          <a:srgbClr val="3E68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lo_euk 5">
        <a:dk1>
          <a:srgbClr val="000000"/>
        </a:dk1>
        <a:lt1>
          <a:srgbClr val="FFFFFF"/>
        </a:lt1>
        <a:dk2>
          <a:srgbClr val="404176"/>
        </a:dk2>
        <a:lt2>
          <a:srgbClr val="969696"/>
        </a:lt2>
        <a:accent1>
          <a:srgbClr val="B4CD81"/>
        </a:accent1>
        <a:accent2>
          <a:srgbClr val="717EB5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6672A4"/>
        </a:accent6>
        <a:hlink>
          <a:srgbClr val="D793C2"/>
        </a:hlink>
        <a:folHlink>
          <a:srgbClr val="8267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lo_euk 6">
        <a:dk1>
          <a:srgbClr val="111111"/>
        </a:dk1>
        <a:lt1>
          <a:srgbClr val="FAF5D2"/>
        </a:lt1>
        <a:dk2>
          <a:srgbClr val="4D4D4D"/>
        </a:dk2>
        <a:lt2>
          <a:srgbClr val="D0C59E"/>
        </a:lt2>
        <a:accent1>
          <a:srgbClr val="BABE90"/>
        </a:accent1>
        <a:accent2>
          <a:srgbClr val="666699"/>
        </a:accent2>
        <a:accent3>
          <a:srgbClr val="B2B2B2"/>
        </a:accent3>
        <a:accent4>
          <a:srgbClr val="D6D1B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71E62EF600EF24D837A6529108A308E" ma:contentTypeVersion="19" ma:contentTypeDescription="Creare un nuovo documento." ma:contentTypeScope="" ma:versionID="4a659583600339b95ff03cb2696f48df">
  <xsd:schema xmlns:xsd="http://www.w3.org/2001/XMLSchema" xmlns:xs="http://www.w3.org/2001/XMLSchema" xmlns:p="http://schemas.microsoft.com/office/2006/metadata/properties" xmlns:ns2="5a2ba1fa-559d-4c3c-83b6-0451cadb29a5" xmlns:ns3="25ac2abd-8607-4000-bac3-714b562db7e6" targetNamespace="http://schemas.microsoft.com/office/2006/metadata/properties" ma:root="true" ma:fieldsID="d388a4e1f698d5922727780ebfe946e9" ns2:_="" ns3:_="">
    <xsd:import namespace="5a2ba1fa-559d-4c3c-83b6-0451cadb29a5"/>
    <xsd:import namespace="25ac2abd-8607-4000-bac3-714b562db7e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collegati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2ba1fa-559d-4c3c-83b6-0451cadb29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collegati" ma:index="21" nillable="true" ma:displayName="collegati" ma:format="Dropdown" ma:list="UserInfo" ma:SharePointGroup="0" ma:internalName="collegati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cf76f155ced4ddcb4097134ff3c332f" ma:index="23" nillable="true" ma:taxonomy="true" ma:internalName="lcf76f155ced4ddcb4097134ff3c332f" ma:taxonomyFieldName="MediaServiceImageTags" ma:displayName="Tag immagine" ma:readOnly="false" ma:fieldId="{5cf76f15-5ced-4ddc-b409-7134ff3c332f}" ma:taxonomyMulti="true" ma:sspId="779b95b0-a76d-49fd-a05c-f853142caf8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ac2abd-8607-4000-bac3-714b562db7e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7a46c862-3bd0-41a1-a6cc-6303a5d48ecb}" ma:internalName="TaxCatchAll" ma:showField="CatchAllData" ma:web="25ac2abd-8607-4000-bac3-714b562db7e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AFDEE95-6DDE-4AC9-8FB5-96D2CD7822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2ba1fa-559d-4c3c-83b6-0451cadb29a5"/>
    <ds:schemaRef ds:uri="25ac2abd-8607-4000-bac3-714b562db7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23B5714-03ED-443D-A1CB-88EB75C8FCE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801</Words>
  <Application>Microsoft Office PowerPoint</Application>
  <PresentationFormat>Widescreen</PresentationFormat>
  <Paragraphs>100</Paragraphs>
  <Slides>9</Slides>
  <Notes>9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0</vt:i4>
      </vt:variant>
      <vt:variant>
        <vt:lpstr>Titoli diapositive</vt:lpstr>
      </vt:variant>
      <vt:variant>
        <vt:i4>9</vt:i4>
      </vt:variant>
    </vt:vector>
  </HeadingPairs>
  <TitlesOfParts>
    <vt:vector size="17" baseType="lpstr">
      <vt:lpstr>ＭＳ Ｐゴシック</vt:lpstr>
      <vt:lpstr>Arial</vt:lpstr>
      <vt:lpstr>Calibri</vt:lpstr>
      <vt:lpstr>Times New Roman</vt:lpstr>
      <vt:lpstr>Trebuchet MS</vt:lpstr>
      <vt:lpstr>Verdana</vt:lpstr>
      <vt:lpstr>Wingdings</vt:lpstr>
      <vt:lpstr>Modello_euk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Nico</dc:creator>
  <cp:lastModifiedBy>Mobili Francesca</cp:lastModifiedBy>
  <cp:revision>431</cp:revision>
  <dcterms:created xsi:type="dcterms:W3CDTF">2008-09-17T12:56:42Z</dcterms:created>
  <dcterms:modified xsi:type="dcterms:W3CDTF">2024-07-02T08:25:23Z</dcterms:modified>
</cp:coreProperties>
</file>