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892" r:id="rId1"/>
  </p:sldMasterIdLst>
  <p:notesMasterIdLst>
    <p:notesMasterId r:id="rId12"/>
  </p:notesMasterIdLst>
  <p:handoutMasterIdLst>
    <p:handoutMasterId r:id="rId13"/>
  </p:handoutMasterIdLst>
  <p:sldIdLst>
    <p:sldId id="329" r:id="rId2"/>
    <p:sldId id="348" r:id="rId3"/>
    <p:sldId id="349" r:id="rId4"/>
    <p:sldId id="351" r:id="rId5"/>
    <p:sldId id="350" r:id="rId6"/>
    <p:sldId id="354" r:id="rId7"/>
    <p:sldId id="356" r:id="rId8"/>
    <p:sldId id="353" r:id="rId9"/>
    <p:sldId id="347" r:id="rId10"/>
    <p:sldId id="355" r:id="rId11"/>
  </p:sldIdLst>
  <p:sldSz cx="9144000" cy="6858000" type="screen4x3"/>
  <p:notesSz cx="7099300" cy="10234613"/>
  <p:defaultTextStyle>
    <a:defPPr>
      <a:defRPr lang="it-IT"/>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0"/>
    <p:restoredTop sz="94553"/>
  </p:normalViewPr>
  <p:slideViewPr>
    <p:cSldViewPr>
      <p:cViewPr varScale="1">
        <p:scale>
          <a:sx n="60" d="100"/>
          <a:sy n="60" d="100"/>
        </p:scale>
        <p:origin x="132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9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D602A7B8-C39D-E940-AC51-1DAEFA58F4A1}" type="datetimeFigureOut">
              <a:rPr lang="it-IT" smtClean="0"/>
              <a:t>02/07/2024</a:t>
            </a:fld>
            <a:endParaRPr lang="it-IT"/>
          </a:p>
        </p:txBody>
      </p:sp>
      <p:sp>
        <p:nvSpPr>
          <p:cNvPr id="4" name="Segnaposto piè di pagina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9123A115-7746-E949-880E-97527947B38C}" type="slidenum">
              <a:rPr lang="it-IT" smtClean="0"/>
              <a:t>‹N›</a:t>
            </a:fld>
            <a:endParaRPr lang="it-IT"/>
          </a:p>
        </p:txBody>
      </p:sp>
    </p:spTree>
    <p:extLst>
      <p:ext uri="{BB962C8B-B14F-4D97-AF65-F5344CB8AC3E}">
        <p14:creationId xmlns:p14="http://schemas.microsoft.com/office/powerpoint/2010/main" val="1241004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4988" cy="511175"/>
          </a:xfrm>
          <a:prstGeom prst="rect">
            <a:avLst/>
          </a:prstGeom>
        </p:spPr>
        <p:txBody>
          <a:bodyPr vert="horz" lIns="95546" tIns="47773" rIns="95546" bIns="47773" rtlCol="0"/>
          <a:lstStyle>
            <a:lvl1pPr algn="l" fontAlgn="auto">
              <a:spcBef>
                <a:spcPts val="0"/>
              </a:spcBef>
              <a:spcAft>
                <a:spcPts val="0"/>
              </a:spcAft>
              <a:defRPr sz="1300">
                <a:latin typeface="+mn-lt"/>
                <a:ea typeface="+mn-ea"/>
                <a:cs typeface="+mn-cs"/>
              </a:defRPr>
            </a:lvl1pPr>
          </a:lstStyle>
          <a:p>
            <a:pPr>
              <a:defRPr/>
            </a:pPr>
            <a:endParaRPr lang="it-IT"/>
          </a:p>
        </p:txBody>
      </p:sp>
      <p:sp>
        <p:nvSpPr>
          <p:cNvPr id="3" name="Segnaposto data 2"/>
          <p:cNvSpPr>
            <a:spLocks noGrp="1"/>
          </p:cNvSpPr>
          <p:nvPr>
            <p:ph type="dt" idx="1"/>
          </p:nvPr>
        </p:nvSpPr>
        <p:spPr>
          <a:xfrm>
            <a:off x="4022725" y="0"/>
            <a:ext cx="3074988" cy="511175"/>
          </a:xfrm>
          <a:prstGeom prst="rect">
            <a:avLst/>
          </a:prstGeom>
        </p:spPr>
        <p:txBody>
          <a:bodyPr vert="horz" lIns="95546" tIns="47773" rIns="95546" bIns="47773" rtlCol="0"/>
          <a:lstStyle>
            <a:lvl1pPr algn="r" fontAlgn="auto">
              <a:spcBef>
                <a:spcPts val="0"/>
              </a:spcBef>
              <a:spcAft>
                <a:spcPts val="0"/>
              </a:spcAft>
              <a:defRPr sz="1300">
                <a:latin typeface="+mn-lt"/>
                <a:ea typeface="+mn-ea"/>
                <a:cs typeface="+mn-cs"/>
              </a:defRPr>
            </a:lvl1pPr>
          </a:lstStyle>
          <a:p>
            <a:pPr>
              <a:defRPr/>
            </a:pPr>
            <a:fld id="{DBE729D9-1F9B-2042-88B1-570F9C3202BB}" type="datetimeFigureOut">
              <a:rPr lang="it-IT"/>
              <a:pPr>
                <a:defRPr/>
              </a:pPr>
              <a:t>02/07/2024</a:t>
            </a:fld>
            <a:endParaRPr lang="it-IT"/>
          </a:p>
        </p:txBody>
      </p:sp>
      <p:sp>
        <p:nvSpPr>
          <p:cNvPr id="4" name="Segnaposto immagine diapositiva 3"/>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5546" tIns="47773" rIns="95546" bIns="47773" rtlCol="0" anchor="ctr"/>
          <a:lstStyle/>
          <a:p>
            <a:pPr lvl="0"/>
            <a:endParaRPr lang="it-IT" noProof="0"/>
          </a:p>
        </p:txBody>
      </p:sp>
      <p:sp>
        <p:nvSpPr>
          <p:cNvPr id="5" name="Segnaposto note 4"/>
          <p:cNvSpPr>
            <a:spLocks noGrp="1"/>
          </p:cNvSpPr>
          <p:nvPr>
            <p:ph type="body" sz="quarter" idx="3"/>
          </p:nvPr>
        </p:nvSpPr>
        <p:spPr>
          <a:xfrm>
            <a:off x="709613" y="4862513"/>
            <a:ext cx="5680075" cy="4603750"/>
          </a:xfrm>
          <a:prstGeom prst="rect">
            <a:avLst/>
          </a:prstGeom>
        </p:spPr>
        <p:txBody>
          <a:bodyPr vert="horz" lIns="95546" tIns="47773" rIns="95546" bIns="47773"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9721850"/>
            <a:ext cx="3074988" cy="511175"/>
          </a:xfrm>
          <a:prstGeom prst="rect">
            <a:avLst/>
          </a:prstGeom>
        </p:spPr>
        <p:txBody>
          <a:bodyPr vert="horz" lIns="95546" tIns="47773" rIns="95546" bIns="47773" rtlCol="0" anchor="b"/>
          <a:lstStyle>
            <a:lvl1pPr algn="l" fontAlgn="auto">
              <a:spcBef>
                <a:spcPts val="0"/>
              </a:spcBef>
              <a:spcAft>
                <a:spcPts val="0"/>
              </a:spcAft>
              <a:defRPr sz="1300">
                <a:latin typeface="+mn-lt"/>
                <a:ea typeface="+mn-ea"/>
                <a:cs typeface="+mn-cs"/>
              </a:defRPr>
            </a:lvl1pPr>
          </a:lstStyle>
          <a:p>
            <a:pPr>
              <a:defRPr/>
            </a:pPr>
            <a:endParaRPr lang="it-IT"/>
          </a:p>
        </p:txBody>
      </p:sp>
      <p:sp>
        <p:nvSpPr>
          <p:cNvPr id="7" name="Segnaposto numero diapositiva 6"/>
          <p:cNvSpPr>
            <a:spLocks noGrp="1"/>
          </p:cNvSpPr>
          <p:nvPr>
            <p:ph type="sldNum" sz="quarter" idx="5"/>
          </p:nvPr>
        </p:nvSpPr>
        <p:spPr>
          <a:xfrm>
            <a:off x="4022725" y="9721850"/>
            <a:ext cx="3074988" cy="511175"/>
          </a:xfrm>
          <a:prstGeom prst="rect">
            <a:avLst/>
          </a:prstGeom>
        </p:spPr>
        <p:txBody>
          <a:bodyPr vert="horz" wrap="square" lIns="95546" tIns="47773" rIns="95546" bIns="47773" numCol="1" anchor="b" anchorCtr="0" compatLnSpc="1">
            <a:prstTxWarp prst="textNoShape">
              <a:avLst/>
            </a:prstTxWarp>
          </a:bodyPr>
          <a:lstStyle>
            <a:lvl1pPr algn="r">
              <a:defRPr sz="1300">
                <a:latin typeface="Calibri" charset="0"/>
              </a:defRPr>
            </a:lvl1pPr>
          </a:lstStyle>
          <a:p>
            <a:fld id="{B5F34268-80DF-FB4E-AE42-CDD25603877E}" type="slidenum">
              <a:rPr lang="it-IT" altLang="it-IT"/>
              <a:pPr/>
              <a:t>‹N›</a:t>
            </a:fld>
            <a:endParaRPr lang="it-IT" altLang="it-IT"/>
          </a:p>
        </p:txBody>
      </p:sp>
    </p:spTree>
    <p:extLst>
      <p:ext uri="{BB962C8B-B14F-4D97-AF65-F5344CB8AC3E}">
        <p14:creationId xmlns:p14="http://schemas.microsoft.com/office/powerpoint/2010/main" val="14649965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5F34268-80DF-FB4E-AE42-CDD25603877E}" type="slidenum">
              <a:rPr lang="it-IT" altLang="it-IT" smtClean="0"/>
              <a:pPr/>
              <a:t>1</a:t>
            </a:fld>
            <a:endParaRPr lang="it-IT" altLang="it-IT"/>
          </a:p>
        </p:txBody>
      </p:sp>
    </p:spTree>
    <p:extLst>
      <p:ext uri="{BB962C8B-B14F-4D97-AF65-F5344CB8AC3E}">
        <p14:creationId xmlns:p14="http://schemas.microsoft.com/office/powerpoint/2010/main" val="2033110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dirty="0"/>
              <a:t>Fare clic per modificare stile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7" name="Date Placeholder 3">
            <a:extLst>
              <a:ext uri="{FF2B5EF4-FFF2-40B4-BE49-F238E27FC236}">
                <a16:creationId xmlns:a16="http://schemas.microsoft.com/office/drawing/2014/main" id="{C27FB124-F5BD-0688-F33F-9CFA888D5976}"/>
              </a:ext>
            </a:extLst>
          </p:cNvPr>
          <p:cNvSpPr>
            <a:spLocks noGrp="1"/>
          </p:cNvSpPr>
          <p:nvPr>
            <p:ph type="dt" sz="half" idx="10"/>
          </p:nvPr>
        </p:nvSpPr>
        <p:spPr>
          <a:xfrm>
            <a:off x="138336" y="6448251"/>
            <a:ext cx="2057400" cy="365125"/>
          </a:xfrm>
        </p:spPr>
        <p:txBody>
          <a:bodyPr/>
          <a:lstStyle/>
          <a:p>
            <a:pPr>
              <a:defRPr/>
            </a:pPr>
            <a:r>
              <a:rPr lang="it-IT"/>
              <a:t>20 giugno 2024</a:t>
            </a:r>
          </a:p>
        </p:txBody>
      </p:sp>
      <p:sp>
        <p:nvSpPr>
          <p:cNvPr id="8" name="Footer Placeholder 4">
            <a:extLst>
              <a:ext uri="{FF2B5EF4-FFF2-40B4-BE49-F238E27FC236}">
                <a16:creationId xmlns:a16="http://schemas.microsoft.com/office/drawing/2014/main" id="{86FCBA3D-2440-F4B4-00E2-D151515C37FC}"/>
              </a:ext>
            </a:extLst>
          </p:cNvPr>
          <p:cNvSpPr>
            <a:spLocks noGrp="1"/>
          </p:cNvSpPr>
          <p:nvPr>
            <p:ph type="ftr" sz="quarter" idx="11"/>
          </p:nvPr>
        </p:nvSpPr>
        <p:spPr>
          <a:xfrm>
            <a:off x="3028950" y="6448251"/>
            <a:ext cx="3086100" cy="365125"/>
          </a:xfrm>
        </p:spPr>
        <p:txBody>
          <a:bodyPr/>
          <a:lstStyle/>
          <a:p>
            <a:pPr>
              <a:defRPr/>
            </a:pPr>
            <a:r>
              <a:rPr lang="it-IT"/>
              <a:t>Prof. Federico Rasi</a:t>
            </a:r>
          </a:p>
        </p:txBody>
      </p:sp>
      <p:sp>
        <p:nvSpPr>
          <p:cNvPr id="9" name="Slide Number Placeholder 5">
            <a:extLst>
              <a:ext uri="{FF2B5EF4-FFF2-40B4-BE49-F238E27FC236}">
                <a16:creationId xmlns:a16="http://schemas.microsoft.com/office/drawing/2014/main" id="{339020A0-FC1A-14BD-9993-924A6413C385}"/>
              </a:ext>
            </a:extLst>
          </p:cNvPr>
          <p:cNvSpPr>
            <a:spLocks noGrp="1"/>
          </p:cNvSpPr>
          <p:nvPr>
            <p:ph type="sldNum" sz="quarter" idx="12"/>
          </p:nvPr>
        </p:nvSpPr>
        <p:spPr>
          <a:xfrm>
            <a:off x="6907088" y="6448251"/>
            <a:ext cx="2057400" cy="365125"/>
          </a:xfrm>
        </p:spPr>
        <p:txBody>
          <a:bodyPr/>
          <a:lstStyle/>
          <a:p>
            <a:fld id="{3C00F159-28E3-204F-8E6C-7E920A817A12}" type="slidenum">
              <a:rPr lang="it-IT" altLang="it-IT" smtClean="0"/>
              <a:pPr/>
              <a:t>‹N›</a:t>
            </a:fld>
            <a:endParaRPr lang="it-IT" altLang="it-IT"/>
          </a:p>
        </p:txBody>
      </p:sp>
    </p:spTree>
    <p:extLst>
      <p:ext uri="{BB962C8B-B14F-4D97-AF65-F5344CB8AC3E}">
        <p14:creationId xmlns:p14="http://schemas.microsoft.com/office/powerpoint/2010/main" val="1749876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r>
              <a:rPr lang="it-IT"/>
              <a:t>20 giugno 2024</a:t>
            </a:r>
          </a:p>
        </p:txBody>
      </p:sp>
      <p:sp>
        <p:nvSpPr>
          <p:cNvPr id="5" name="Footer Placeholder 4"/>
          <p:cNvSpPr>
            <a:spLocks noGrp="1"/>
          </p:cNvSpPr>
          <p:nvPr>
            <p:ph type="ftr" sz="quarter" idx="11"/>
          </p:nvPr>
        </p:nvSpPr>
        <p:spPr/>
        <p:txBody>
          <a:bodyPr/>
          <a:lstStyle/>
          <a:p>
            <a:pPr>
              <a:defRPr/>
            </a:pPr>
            <a:r>
              <a:rPr lang="it-IT"/>
              <a:t>Prof. Federico Rasi</a:t>
            </a:r>
          </a:p>
        </p:txBody>
      </p:sp>
      <p:sp>
        <p:nvSpPr>
          <p:cNvPr id="6" name="Slide Number Placeholder 5"/>
          <p:cNvSpPr>
            <a:spLocks noGrp="1"/>
          </p:cNvSpPr>
          <p:nvPr>
            <p:ph type="sldNum" sz="quarter" idx="12"/>
          </p:nvPr>
        </p:nvSpPr>
        <p:spPr/>
        <p:txBody>
          <a:bodyPr/>
          <a:lstStyle/>
          <a:p>
            <a:fld id="{F0A3A6E1-92E8-6346-B729-0F234783593C}" type="slidenum">
              <a:rPr lang="it-IT" altLang="it-IT" smtClean="0"/>
              <a:pPr/>
              <a:t>‹N›</a:t>
            </a:fld>
            <a:endParaRPr lang="it-IT" altLang="it-IT"/>
          </a:p>
        </p:txBody>
      </p:sp>
    </p:spTree>
    <p:extLst>
      <p:ext uri="{BB962C8B-B14F-4D97-AF65-F5344CB8AC3E}">
        <p14:creationId xmlns:p14="http://schemas.microsoft.com/office/powerpoint/2010/main" val="1449362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stile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r>
              <a:rPr lang="it-IT"/>
              <a:t>20 giugno 2024</a:t>
            </a:r>
          </a:p>
        </p:txBody>
      </p:sp>
      <p:sp>
        <p:nvSpPr>
          <p:cNvPr id="5" name="Footer Placeholder 4"/>
          <p:cNvSpPr>
            <a:spLocks noGrp="1"/>
          </p:cNvSpPr>
          <p:nvPr>
            <p:ph type="ftr" sz="quarter" idx="11"/>
          </p:nvPr>
        </p:nvSpPr>
        <p:spPr/>
        <p:txBody>
          <a:bodyPr/>
          <a:lstStyle/>
          <a:p>
            <a:pPr>
              <a:defRPr/>
            </a:pPr>
            <a:r>
              <a:rPr lang="it-IT"/>
              <a:t>Prof. Federico Rasi</a:t>
            </a:r>
          </a:p>
        </p:txBody>
      </p:sp>
      <p:sp>
        <p:nvSpPr>
          <p:cNvPr id="6" name="Slide Number Placeholder 5"/>
          <p:cNvSpPr>
            <a:spLocks noGrp="1"/>
          </p:cNvSpPr>
          <p:nvPr>
            <p:ph type="sldNum" sz="quarter" idx="12"/>
          </p:nvPr>
        </p:nvSpPr>
        <p:spPr/>
        <p:txBody>
          <a:bodyPr/>
          <a:lstStyle/>
          <a:p>
            <a:fld id="{789837BD-9B77-014B-8874-294AB9FD9286}" type="slidenum">
              <a:rPr lang="it-IT" altLang="it-IT" smtClean="0"/>
              <a:pPr/>
              <a:t>‹N›</a:t>
            </a:fld>
            <a:endParaRPr lang="it-IT" altLang="it-IT"/>
          </a:p>
        </p:txBody>
      </p:sp>
    </p:spTree>
    <p:extLst>
      <p:ext uri="{BB962C8B-B14F-4D97-AF65-F5344CB8AC3E}">
        <p14:creationId xmlns:p14="http://schemas.microsoft.com/office/powerpoint/2010/main" val="529554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r>
              <a:rPr lang="it-IT"/>
              <a:t>20 giugno 2024</a:t>
            </a:r>
          </a:p>
        </p:txBody>
      </p:sp>
      <p:sp>
        <p:nvSpPr>
          <p:cNvPr id="5" name="Footer Placeholder 4"/>
          <p:cNvSpPr>
            <a:spLocks noGrp="1"/>
          </p:cNvSpPr>
          <p:nvPr>
            <p:ph type="ftr" sz="quarter" idx="11"/>
          </p:nvPr>
        </p:nvSpPr>
        <p:spPr/>
        <p:txBody>
          <a:bodyPr/>
          <a:lstStyle/>
          <a:p>
            <a:pPr>
              <a:defRPr/>
            </a:pPr>
            <a:r>
              <a:rPr lang="it-IT"/>
              <a:t>Prof. Federico Rasi</a:t>
            </a:r>
          </a:p>
        </p:txBody>
      </p:sp>
      <p:sp>
        <p:nvSpPr>
          <p:cNvPr id="6" name="Slide Number Placeholder 5"/>
          <p:cNvSpPr>
            <a:spLocks noGrp="1"/>
          </p:cNvSpPr>
          <p:nvPr>
            <p:ph type="sldNum" sz="quarter" idx="12"/>
          </p:nvPr>
        </p:nvSpPr>
        <p:spPr/>
        <p:txBody>
          <a:bodyPr/>
          <a:lstStyle/>
          <a:p>
            <a:fld id="{3C00F159-28E3-204F-8E6C-7E920A817A12}" type="slidenum">
              <a:rPr lang="it-IT" altLang="it-IT" smtClean="0"/>
              <a:pPr/>
              <a:t>‹N›</a:t>
            </a:fld>
            <a:endParaRPr lang="it-IT" altLang="it-IT"/>
          </a:p>
        </p:txBody>
      </p:sp>
    </p:spTree>
    <p:extLst>
      <p:ext uri="{BB962C8B-B14F-4D97-AF65-F5344CB8AC3E}">
        <p14:creationId xmlns:p14="http://schemas.microsoft.com/office/powerpoint/2010/main" val="379890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stile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defRPr/>
            </a:pPr>
            <a:r>
              <a:rPr lang="it-IT"/>
              <a:t>20 giugno 2024</a:t>
            </a:r>
          </a:p>
        </p:txBody>
      </p:sp>
      <p:sp>
        <p:nvSpPr>
          <p:cNvPr id="5" name="Footer Placeholder 4"/>
          <p:cNvSpPr>
            <a:spLocks noGrp="1"/>
          </p:cNvSpPr>
          <p:nvPr>
            <p:ph type="ftr" sz="quarter" idx="11"/>
          </p:nvPr>
        </p:nvSpPr>
        <p:spPr/>
        <p:txBody>
          <a:bodyPr/>
          <a:lstStyle/>
          <a:p>
            <a:pPr>
              <a:defRPr/>
            </a:pPr>
            <a:r>
              <a:rPr lang="it-IT"/>
              <a:t>Prof. Federico Rasi</a:t>
            </a:r>
          </a:p>
        </p:txBody>
      </p:sp>
      <p:sp>
        <p:nvSpPr>
          <p:cNvPr id="6" name="Slide Number Placeholder 5"/>
          <p:cNvSpPr>
            <a:spLocks noGrp="1"/>
          </p:cNvSpPr>
          <p:nvPr>
            <p:ph type="sldNum" sz="quarter" idx="12"/>
          </p:nvPr>
        </p:nvSpPr>
        <p:spPr/>
        <p:txBody>
          <a:bodyPr/>
          <a:lstStyle/>
          <a:p>
            <a:fld id="{BF7251CA-08DB-2B40-80C9-470648D1BE36}" type="slidenum">
              <a:rPr lang="it-IT" altLang="it-IT" smtClean="0"/>
              <a:pPr/>
              <a:t>‹N›</a:t>
            </a:fld>
            <a:endParaRPr lang="it-IT" altLang="it-IT"/>
          </a:p>
        </p:txBody>
      </p:sp>
    </p:spTree>
    <p:extLst>
      <p:ext uri="{BB962C8B-B14F-4D97-AF65-F5344CB8AC3E}">
        <p14:creationId xmlns:p14="http://schemas.microsoft.com/office/powerpoint/2010/main" val="352061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a:defRPr/>
            </a:pPr>
            <a:r>
              <a:rPr lang="it-IT"/>
              <a:t>20 giugno 2024</a:t>
            </a:r>
          </a:p>
        </p:txBody>
      </p:sp>
      <p:sp>
        <p:nvSpPr>
          <p:cNvPr id="6" name="Footer Placeholder 5"/>
          <p:cNvSpPr>
            <a:spLocks noGrp="1"/>
          </p:cNvSpPr>
          <p:nvPr>
            <p:ph type="ftr" sz="quarter" idx="11"/>
          </p:nvPr>
        </p:nvSpPr>
        <p:spPr/>
        <p:txBody>
          <a:bodyPr/>
          <a:lstStyle/>
          <a:p>
            <a:pPr>
              <a:defRPr/>
            </a:pPr>
            <a:r>
              <a:rPr lang="it-IT"/>
              <a:t>Prof. Federico Rasi</a:t>
            </a:r>
          </a:p>
        </p:txBody>
      </p:sp>
      <p:sp>
        <p:nvSpPr>
          <p:cNvPr id="7" name="Slide Number Placeholder 6"/>
          <p:cNvSpPr>
            <a:spLocks noGrp="1"/>
          </p:cNvSpPr>
          <p:nvPr>
            <p:ph type="sldNum" sz="quarter" idx="12"/>
          </p:nvPr>
        </p:nvSpPr>
        <p:spPr/>
        <p:txBody>
          <a:bodyPr/>
          <a:lstStyle/>
          <a:p>
            <a:fld id="{789837BD-9B77-014B-8874-294AB9FD9286}" type="slidenum">
              <a:rPr lang="it-IT" altLang="it-IT" smtClean="0"/>
              <a:pPr/>
              <a:t>‹N›</a:t>
            </a:fld>
            <a:endParaRPr lang="it-IT" altLang="it-IT"/>
          </a:p>
        </p:txBody>
      </p:sp>
    </p:spTree>
    <p:extLst>
      <p:ext uri="{BB962C8B-B14F-4D97-AF65-F5344CB8AC3E}">
        <p14:creationId xmlns:p14="http://schemas.microsoft.com/office/powerpoint/2010/main" val="787157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stile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a:defRPr/>
            </a:pPr>
            <a:r>
              <a:rPr lang="it-IT"/>
              <a:t>20 giugno 2024</a:t>
            </a:r>
          </a:p>
        </p:txBody>
      </p:sp>
      <p:sp>
        <p:nvSpPr>
          <p:cNvPr id="8" name="Footer Placeholder 7"/>
          <p:cNvSpPr>
            <a:spLocks noGrp="1"/>
          </p:cNvSpPr>
          <p:nvPr>
            <p:ph type="ftr" sz="quarter" idx="11"/>
          </p:nvPr>
        </p:nvSpPr>
        <p:spPr/>
        <p:txBody>
          <a:bodyPr/>
          <a:lstStyle/>
          <a:p>
            <a:pPr>
              <a:defRPr/>
            </a:pPr>
            <a:r>
              <a:rPr lang="it-IT"/>
              <a:t>Prof. Federico Rasi</a:t>
            </a:r>
          </a:p>
        </p:txBody>
      </p:sp>
      <p:sp>
        <p:nvSpPr>
          <p:cNvPr id="9" name="Slide Number Placeholder 8"/>
          <p:cNvSpPr>
            <a:spLocks noGrp="1"/>
          </p:cNvSpPr>
          <p:nvPr>
            <p:ph type="sldNum" sz="quarter" idx="12"/>
          </p:nvPr>
        </p:nvSpPr>
        <p:spPr/>
        <p:txBody>
          <a:bodyPr/>
          <a:lstStyle/>
          <a:p>
            <a:fld id="{8D4C385A-AE38-244B-9CAA-087BBB07516C}" type="slidenum">
              <a:rPr lang="it-IT" altLang="it-IT" smtClean="0"/>
              <a:pPr/>
              <a:t>‹N›</a:t>
            </a:fld>
            <a:endParaRPr lang="it-IT" altLang="it-IT"/>
          </a:p>
        </p:txBody>
      </p:sp>
    </p:spTree>
    <p:extLst>
      <p:ext uri="{BB962C8B-B14F-4D97-AF65-F5344CB8AC3E}">
        <p14:creationId xmlns:p14="http://schemas.microsoft.com/office/powerpoint/2010/main" val="1263895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Date Placeholder 2"/>
          <p:cNvSpPr>
            <a:spLocks noGrp="1"/>
          </p:cNvSpPr>
          <p:nvPr>
            <p:ph type="dt" sz="half" idx="10"/>
          </p:nvPr>
        </p:nvSpPr>
        <p:spPr/>
        <p:txBody>
          <a:bodyPr/>
          <a:lstStyle/>
          <a:p>
            <a:pPr>
              <a:defRPr/>
            </a:pPr>
            <a:r>
              <a:rPr lang="it-IT"/>
              <a:t>20 giugno 2024</a:t>
            </a:r>
          </a:p>
        </p:txBody>
      </p:sp>
      <p:sp>
        <p:nvSpPr>
          <p:cNvPr id="4" name="Footer Placeholder 3"/>
          <p:cNvSpPr>
            <a:spLocks noGrp="1"/>
          </p:cNvSpPr>
          <p:nvPr>
            <p:ph type="ftr" sz="quarter" idx="11"/>
          </p:nvPr>
        </p:nvSpPr>
        <p:spPr/>
        <p:txBody>
          <a:bodyPr/>
          <a:lstStyle/>
          <a:p>
            <a:pPr>
              <a:defRPr/>
            </a:pPr>
            <a:r>
              <a:rPr lang="it-IT"/>
              <a:t>Prof. Federico Rasi</a:t>
            </a:r>
          </a:p>
        </p:txBody>
      </p:sp>
      <p:sp>
        <p:nvSpPr>
          <p:cNvPr id="5" name="Slide Number Placeholder 4"/>
          <p:cNvSpPr>
            <a:spLocks noGrp="1"/>
          </p:cNvSpPr>
          <p:nvPr>
            <p:ph type="sldNum" sz="quarter" idx="12"/>
          </p:nvPr>
        </p:nvSpPr>
        <p:spPr/>
        <p:txBody>
          <a:bodyPr/>
          <a:lstStyle/>
          <a:p>
            <a:fld id="{32AEC587-FEC5-E84E-9EFD-B147AD17726F}" type="slidenum">
              <a:rPr lang="it-IT" altLang="it-IT" smtClean="0"/>
              <a:pPr/>
              <a:t>‹N›</a:t>
            </a:fld>
            <a:endParaRPr lang="it-IT" altLang="it-IT"/>
          </a:p>
        </p:txBody>
      </p:sp>
    </p:spTree>
    <p:extLst>
      <p:ext uri="{BB962C8B-B14F-4D97-AF65-F5344CB8AC3E}">
        <p14:creationId xmlns:p14="http://schemas.microsoft.com/office/powerpoint/2010/main" val="1537974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t>20 giugno 2024</a:t>
            </a:r>
          </a:p>
        </p:txBody>
      </p:sp>
      <p:sp>
        <p:nvSpPr>
          <p:cNvPr id="3" name="Footer Placeholder 2"/>
          <p:cNvSpPr>
            <a:spLocks noGrp="1"/>
          </p:cNvSpPr>
          <p:nvPr>
            <p:ph type="ftr" sz="quarter" idx="11"/>
          </p:nvPr>
        </p:nvSpPr>
        <p:spPr/>
        <p:txBody>
          <a:bodyPr/>
          <a:lstStyle/>
          <a:p>
            <a:pPr>
              <a:defRPr/>
            </a:pPr>
            <a:r>
              <a:rPr lang="it-IT"/>
              <a:t>Prof. Federico Rasi</a:t>
            </a:r>
          </a:p>
        </p:txBody>
      </p:sp>
      <p:sp>
        <p:nvSpPr>
          <p:cNvPr id="4" name="Slide Number Placeholder 3"/>
          <p:cNvSpPr>
            <a:spLocks noGrp="1"/>
          </p:cNvSpPr>
          <p:nvPr>
            <p:ph type="sldNum" sz="quarter" idx="12"/>
          </p:nvPr>
        </p:nvSpPr>
        <p:spPr/>
        <p:txBody>
          <a:bodyPr/>
          <a:lstStyle/>
          <a:p>
            <a:fld id="{789837BD-9B77-014B-8874-294AB9FD9286}" type="slidenum">
              <a:rPr lang="it-IT" altLang="it-IT" smtClean="0"/>
              <a:pPr/>
              <a:t>‹N›</a:t>
            </a:fld>
            <a:endParaRPr lang="it-IT" altLang="it-IT"/>
          </a:p>
        </p:txBody>
      </p:sp>
    </p:spTree>
    <p:extLst>
      <p:ext uri="{BB962C8B-B14F-4D97-AF65-F5344CB8AC3E}">
        <p14:creationId xmlns:p14="http://schemas.microsoft.com/office/powerpoint/2010/main" val="1632027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stile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defRPr/>
            </a:pPr>
            <a:r>
              <a:rPr lang="it-IT"/>
              <a:t>20 giugno 2024</a:t>
            </a:r>
          </a:p>
        </p:txBody>
      </p:sp>
      <p:sp>
        <p:nvSpPr>
          <p:cNvPr id="6" name="Footer Placeholder 5"/>
          <p:cNvSpPr>
            <a:spLocks noGrp="1"/>
          </p:cNvSpPr>
          <p:nvPr>
            <p:ph type="ftr" sz="quarter" idx="11"/>
          </p:nvPr>
        </p:nvSpPr>
        <p:spPr/>
        <p:txBody>
          <a:bodyPr/>
          <a:lstStyle/>
          <a:p>
            <a:pPr>
              <a:defRPr/>
            </a:pPr>
            <a:r>
              <a:rPr lang="it-IT"/>
              <a:t>Prof. Federico Rasi</a:t>
            </a:r>
          </a:p>
        </p:txBody>
      </p:sp>
      <p:sp>
        <p:nvSpPr>
          <p:cNvPr id="7" name="Slide Number Placeholder 6"/>
          <p:cNvSpPr>
            <a:spLocks noGrp="1"/>
          </p:cNvSpPr>
          <p:nvPr>
            <p:ph type="sldNum" sz="quarter" idx="12"/>
          </p:nvPr>
        </p:nvSpPr>
        <p:spPr/>
        <p:txBody>
          <a:bodyPr/>
          <a:lstStyle/>
          <a:p>
            <a:fld id="{3E1BACE7-BAEB-D841-A267-D3406673C99C}" type="slidenum">
              <a:rPr lang="it-IT" altLang="it-IT" smtClean="0"/>
              <a:pPr/>
              <a:t>‹N›</a:t>
            </a:fld>
            <a:endParaRPr lang="it-IT" altLang="it-IT"/>
          </a:p>
        </p:txBody>
      </p:sp>
    </p:spTree>
    <p:extLst>
      <p:ext uri="{BB962C8B-B14F-4D97-AF65-F5344CB8AC3E}">
        <p14:creationId xmlns:p14="http://schemas.microsoft.com/office/powerpoint/2010/main" val="1830918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stile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defRPr/>
            </a:pPr>
            <a:r>
              <a:rPr lang="it-IT"/>
              <a:t>20 giugno 2024</a:t>
            </a:r>
          </a:p>
        </p:txBody>
      </p:sp>
      <p:sp>
        <p:nvSpPr>
          <p:cNvPr id="6" name="Footer Placeholder 5"/>
          <p:cNvSpPr>
            <a:spLocks noGrp="1"/>
          </p:cNvSpPr>
          <p:nvPr>
            <p:ph type="ftr" sz="quarter" idx="11"/>
          </p:nvPr>
        </p:nvSpPr>
        <p:spPr/>
        <p:txBody>
          <a:bodyPr/>
          <a:lstStyle/>
          <a:p>
            <a:pPr>
              <a:defRPr/>
            </a:pPr>
            <a:r>
              <a:rPr lang="it-IT"/>
              <a:t>Prof. Federico Rasi</a:t>
            </a:r>
          </a:p>
        </p:txBody>
      </p:sp>
      <p:sp>
        <p:nvSpPr>
          <p:cNvPr id="7" name="Slide Number Placeholder 6"/>
          <p:cNvSpPr>
            <a:spLocks noGrp="1"/>
          </p:cNvSpPr>
          <p:nvPr>
            <p:ph type="sldNum" sz="quarter" idx="12"/>
          </p:nvPr>
        </p:nvSpPr>
        <p:spPr/>
        <p:txBody>
          <a:bodyPr/>
          <a:lstStyle/>
          <a:p>
            <a:fld id="{A25FA03A-B2C9-E54C-B6D8-36F8CD0C572A}" type="slidenum">
              <a:rPr lang="it-IT" altLang="it-IT" smtClean="0"/>
              <a:pPr/>
              <a:t>‹N›</a:t>
            </a:fld>
            <a:endParaRPr lang="it-IT" altLang="it-IT"/>
          </a:p>
        </p:txBody>
      </p:sp>
    </p:spTree>
    <p:extLst>
      <p:ext uri="{BB962C8B-B14F-4D97-AF65-F5344CB8AC3E}">
        <p14:creationId xmlns:p14="http://schemas.microsoft.com/office/powerpoint/2010/main" val="95672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dirty="0"/>
              <a:t>Fare clic per modificare stile</a:t>
            </a:r>
            <a:endParaRPr lang="en-US" dirty="0"/>
          </a:p>
        </p:txBody>
      </p:sp>
      <p:sp>
        <p:nvSpPr>
          <p:cNvPr id="3" name="Text Placeholder 2"/>
          <p:cNvSpPr>
            <a:spLocks noGrp="1"/>
          </p:cNvSpPr>
          <p:nvPr>
            <p:ph type="body" idx="1"/>
          </p:nvPr>
        </p:nvSpPr>
        <p:spPr>
          <a:xfrm>
            <a:off x="628650" y="2029990"/>
            <a:ext cx="78867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2"/>
          </p:nvPr>
        </p:nvSpPr>
        <p:spPr>
          <a:xfrm>
            <a:off x="138336" y="6448251"/>
            <a:ext cx="2057400" cy="365125"/>
          </a:xfrm>
          <a:prstGeom prst="rect">
            <a:avLst/>
          </a:prstGeom>
        </p:spPr>
        <p:txBody>
          <a:bodyPr vert="horz" lIns="91440" tIns="45720" rIns="91440" bIns="45720" rtlCol="0" anchor="ctr"/>
          <a:lstStyle>
            <a:lvl1pPr algn="l">
              <a:defRPr sz="1200">
                <a:solidFill>
                  <a:srgbClr val="002060"/>
                </a:solidFill>
                <a:latin typeface="+mn-lt"/>
                <a:cs typeface="Times New Roman" panose="02020603050405020304" pitchFamily="18" charset="0"/>
              </a:defRPr>
            </a:lvl1pPr>
          </a:lstStyle>
          <a:p>
            <a:pPr>
              <a:defRPr/>
            </a:pPr>
            <a:r>
              <a:rPr lang="it-IT"/>
              <a:t>20 giugno 2024</a:t>
            </a:r>
            <a:endParaRPr lang="it-IT" dirty="0"/>
          </a:p>
        </p:txBody>
      </p:sp>
      <p:sp>
        <p:nvSpPr>
          <p:cNvPr id="5" name="Footer Placeholder 4"/>
          <p:cNvSpPr>
            <a:spLocks noGrp="1"/>
          </p:cNvSpPr>
          <p:nvPr>
            <p:ph type="ftr" sz="quarter" idx="3"/>
          </p:nvPr>
        </p:nvSpPr>
        <p:spPr>
          <a:xfrm>
            <a:off x="3028950" y="6448251"/>
            <a:ext cx="3086100" cy="365125"/>
          </a:xfrm>
          <a:prstGeom prst="rect">
            <a:avLst/>
          </a:prstGeom>
        </p:spPr>
        <p:txBody>
          <a:bodyPr vert="horz" lIns="91440" tIns="45720" rIns="91440" bIns="45720" rtlCol="0" anchor="ctr"/>
          <a:lstStyle>
            <a:lvl1pPr algn="ctr">
              <a:defRPr sz="1200">
                <a:solidFill>
                  <a:srgbClr val="002060"/>
                </a:solidFill>
                <a:latin typeface="+mn-lt"/>
                <a:cs typeface="Times New Roman" panose="02020603050405020304" pitchFamily="18" charset="0"/>
              </a:defRPr>
            </a:lvl1pPr>
          </a:lstStyle>
          <a:p>
            <a:pPr>
              <a:defRPr/>
            </a:pPr>
            <a:r>
              <a:rPr lang="it-IT"/>
              <a:t>Prof. Federico Rasi</a:t>
            </a:r>
            <a:endParaRPr lang="it-IT" dirty="0"/>
          </a:p>
        </p:txBody>
      </p:sp>
      <p:sp>
        <p:nvSpPr>
          <p:cNvPr id="6" name="Slide Number Placeholder 5"/>
          <p:cNvSpPr>
            <a:spLocks noGrp="1"/>
          </p:cNvSpPr>
          <p:nvPr>
            <p:ph type="sldNum" sz="quarter" idx="4"/>
          </p:nvPr>
        </p:nvSpPr>
        <p:spPr>
          <a:xfrm>
            <a:off x="6907088" y="6448251"/>
            <a:ext cx="2057400" cy="365125"/>
          </a:xfrm>
          <a:prstGeom prst="rect">
            <a:avLst/>
          </a:prstGeom>
        </p:spPr>
        <p:txBody>
          <a:bodyPr vert="horz" lIns="91440" tIns="45720" rIns="91440" bIns="45720" rtlCol="0" anchor="ctr"/>
          <a:lstStyle>
            <a:lvl1pPr algn="r">
              <a:defRPr sz="1200">
                <a:solidFill>
                  <a:srgbClr val="002060"/>
                </a:solidFill>
                <a:latin typeface="+mn-lt"/>
                <a:cs typeface="Times New Roman" panose="02020603050405020304" pitchFamily="18" charset="0"/>
              </a:defRPr>
            </a:lvl1pPr>
          </a:lstStyle>
          <a:p>
            <a:fld id="{789837BD-9B77-014B-8874-294AB9FD9286}" type="slidenum">
              <a:rPr lang="it-IT" altLang="it-IT" smtClean="0"/>
              <a:pPr/>
              <a:t>‹N›</a:t>
            </a:fld>
            <a:endParaRPr lang="it-IT" altLang="it-IT"/>
          </a:p>
        </p:txBody>
      </p:sp>
      <p:sp>
        <p:nvSpPr>
          <p:cNvPr id="8" name="Figura a mano libera 7"/>
          <p:cNvSpPr>
            <a:spLocks/>
          </p:cNvSpPr>
          <p:nvPr userDrawn="1"/>
        </p:nvSpPr>
        <p:spPr bwMode="auto">
          <a:xfrm>
            <a:off x="2483768" y="-27384"/>
            <a:ext cx="6675824" cy="83671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2060"/>
              </a:gs>
              <a:gs pos="80000">
                <a:srgbClr val="002060"/>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7" name="Figura a mano libera 6"/>
          <p:cNvSpPr>
            <a:spLocks/>
          </p:cNvSpPr>
          <p:nvPr userDrawn="1"/>
        </p:nvSpPr>
        <p:spPr bwMode="auto">
          <a:xfrm>
            <a:off x="2483768" y="-27384"/>
            <a:ext cx="6660232" cy="1039416"/>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FFC000"/>
              </a:gs>
              <a:gs pos="100000">
                <a:srgbClr val="FFC000"/>
              </a:gs>
            </a:gsLst>
            <a:lin ang="5400000" scaled="1"/>
          </a:gradFill>
          <a:ln w="25400" cap="flat" cmpd="sng" algn="ctr">
            <a:solidFill>
              <a:srgbClr val="C00000"/>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pic>
        <p:nvPicPr>
          <p:cNvPr id="10" name="Immagin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592" y="-27384"/>
            <a:ext cx="2499360" cy="1004536"/>
          </a:xfrm>
          <a:prstGeom prst="rect">
            <a:avLst/>
          </a:prstGeom>
        </p:spPr>
      </p:pic>
    </p:spTree>
    <p:extLst>
      <p:ext uri="{BB962C8B-B14F-4D97-AF65-F5344CB8AC3E}">
        <p14:creationId xmlns:p14="http://schemas.microsoft.com/office/powerpoint/2010/main" val="5470589"/>
      </p:ext>
    </p:extLst>
  </p:cSld>
  <p:clrMap bg1="lt1" tx1="dk1" bg2="lt2" tx2="dk2" accent1="accent1" accent2="accent2" accent3="accent3" accent4="accent4" accent5="accent5" accent6="accent6" hlink="hlink" folHlink="folHlink"/>
  <p:sldLayoutIdLst>
    <p:sldLayoutId id="2147484893" r:id="rId1"/>
    <p:sldLayoutId id="2147484894" r:id="rId2"/>
    <p:sldLayoutId id="2147484895" r:id="rId3"/>
    <p:sldLayoutId id="2147484896" r:id="rId4"/>
    <p:sldLayoutId id="2147484897" r:id="rId5"/>
    <p:sldLayoutId id="2147484898" r:id="rId6"/>
    <p:sldLayoutId id="2147484899" r:id="rId7"/>
    <p:sldLayoutId id="2147484900" r:id="rId8"/>
    <p:sldLayoutId id="2147484901" r:id="rId9"/>
    <p:sldLayoutId id="2147484902" r:id="rId10"/>
    <p:sldLayoutId id="214748490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nvestinitaly.gov.it/index.php/avviare-il-proprio-business-italia/sistema-fiscale"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p:cNvSpPr>
            <a:spLocks noGrp="1"/>
          </p:cNvSpPr>
          <p:nvPr>
            <p:ph type="ctrTitle"/>
          </p:nvPr>
        </p:nvSpPr>
        <p:spPr>
          <a:xfrm>
            <a:off x="251520" y="2392288"/>
            <a:ext cx="8568952" cy="1828800"/>
          </a:xfrm>
        </p:spPr>
        <p:txBody>
          <a:bodyPr anchor="ctr">
            <a:noAutofit/>
          </a:bodyPr>
          <a:lstStyle/>
          <a:p>
            <a:r>
              <a:rPr lang="it-IT" sz="5000" b="1" dirty="0">
                <a:solidFill>
                  <a:srgbClr val="002060"/>
                </a:solidFill>
                <a:latin typeface="Calibri" panose="020F0502020204030204" pitchFamily="34" charset="0"/>
                <a:ea typeface="Verdana" charset="0"/>
                <a:cs typeface="Calibri" panose="020F0502020204030204" pitchFamily="34" charset="0"/>
              </a:rPr>
              <a:t>INVEST IN ITALY</a:t>
            </a:r>
            <a:br>
              <a:rPr lang="it-IT" sz="5000" b="1" dirty="0">
                <a:solidFill>
                  <a:srgbClr val="002060"/>
                </a:solidFill>
                <a:latin typeface="Calibri" panose="020F0502020204030204" pitchFamily="34" charset="0"/>
                <a:ea typeface="Verdana" charset="0"/>
                <a:cs typeface="Calibri" panose="020F0502020204030204" pitchFamily="34" charset="0"/>
              </a:rPr>
            </a:br>
            <a:br>
              <a:rPr lang="it-IT" sz="1000" b="1" dirty="0">
                <a:solidFill>
                  <a:srgbClr val="002060"/>
                </a:solidFill>
                <a:latin typeface="Calibri" panose="020F0502020204030204" pitchFamily="34" charset="0"/>
                <a:ea typeface="Verdana" charset="0"/>
                <a:cs typeface="Calibri" panose="020F0502020204030204" pitchFamily="34" charset="0"/>
              </a:rPr>
            </a:br>
            <a:br>
              <a:rPr lang="it-IT" sz="1000" b="1" dirty="0">
                <a:solidFill>
                  <a:srgbClr val="002060"/>
                </a:solidFill>
                <a:latin typeface="Calibri" panose="020F0502020204030204" pitchFamily="34" charset="0"/>
                <a:ea typeface="Verdana" charset="0"/>
                <a:cs typeface="Calibri" panose="020F0502020204030204" pitchFamily="34" charset="0"/>
              </a:rPr>
            </a:br>
            <a:br>
              <a:rPr lang="it-IT" sz="1000" b="1" dirty="0">
                <a:solidFill>
                  <a:srgbClr val="002060"/>
                </a:solidFill>
                <a:latin typeface="Calibri" panose="020F0502020204030204" pitchFamily="34" charset="0"/>
                <a:ea typeface="Verdana" charset="0"/>
                <a:cs typeface="Calibri" panose="020F0502020204030204" pitchFamily="34" charset="0"/>
              </a:rPr>
            </a:br>
            <a:br>
              <a:rPr lang="it-IT" sz="1000" b="1" dirty="0">
                <a:solidFill>
                  <a:srgbClr val="002060"/>
                </a:solidFill>
                <a:latin typeface="Calibri" panose="020F0502020204030204" pitchFamily="34" charset="0"/>
                <a:ea typeface="Verdana" charset="0"/>
                <a:cs typeface="Calibri" panose="020F0502020204030204" pitchFamily="34" charset="0"/>
              </a:rPr>
            </a:br>
            <a:br>
              <a:rPr lang="it-IT" sz="1000" b="1" dirty="0">
                <a:solidFill>
                  <a:srgbClr val="002060"/>
                </a:solidFill>
                <a:latin typeface="Calibri" panose="020F0502020204030204" pitchFamily="34" charset="0"/>
                <a:ea typeface="Verdana" charset="0"/>
                <a:cs typeface="Calibri" panose="020F0502020204030204" pitchFamily="34" charset="0"/>
              </a:rPr>
            </a:br>
            <a:br>
              <a:rPr lang="it-IT" sz="1000" b="1" dirty="0">
                <a:solidFill>
                  <a:srgbClr val="002060"/>
                </a:solidFill>
                <a:latin typeface="Calibri" panose="020F0502020204030204" pitchFamily="34" charset="0"/>
                <a:ea typeface="Verdana" charset="0"/>
                <a:cs typeface="Calibri" panose="020F0502020204030204" pitchFamily="34" charset="0"/>
              </a:rPr>
            </a:br>
            <a:br>
              <a:rPr lang="it-IT" sz="1000" b="1" i="1" dirty="0">
                <a:solidFill>
                  <a:srgbClr val="002060"/>
                </a:solidFill>
                <a:latin typeface="Calibri" panose="020F0502020204030204" pitchFamily="34" charset="0"/>
                <a:ea typeface="Verdana" charset="0"/>
                <a:cs typeface="Calibri" panose="020F0502020204030204" pitchFamily="34" charset="0"/>
              </a:rPr>
            </a:br>
            <a:r>
              <a:rPr lang="it-IT" sz="3600" b="1" i="1" dirty="0">
                <a:solidFill>
                  <a:srgbClr val="002060"/>
                </a:solidFill>
                <a:latin typeface="Calibri" panose="020F0502020204030204" pitchFamily="34" charset="0"/>
                <a:ea typeface="Verdana" charset="0"/>
                <a:cs typeface="Calibri" panose="020F0502020204030204" pitchFamily="34" charset="0"/>
              </a:rPr>
              <a:t>La variabile fiscale nell’attrazione degli investimenti e il ruolo dello sportello </a:t>
            </a:r>
            <a:br>
              <a:rPr lang="it-IT" sz="3600" b="1" i="1" dirty="0">
                <a:solidFill>
                  <a:srgbClr val="002060"/>
                </a:solidFill>
                <a:latin typeface="Calibri" panose="020F0502020204030204" pitchFamily="34" charset="0"/>
                <a:ea typeface="Verdana" charset="0"/>
                <a:cs typeface="Calibri" panose="020F0502020204030204" pitchFamily="34" charset="0"/>
              </a:rPr>
            </a:br>
            <a:r>
              <a:rPr lang="it-IT" sz="3600" b="1" i="1" dirty="0">
                <a:solidFill>
                  <a:srgbClr val="002060"/>
                </a:solidFill>
                <a:latin typeface="Calibri" panose="020F0502020204030204" pitchFamily="34" charset="0"/>
                <a:ea typeface="Verdana" charset="0"/>
                <a:cs typeface="Calibri" panose="020F0502020204030204" pitchFamily="34" charset="0"/>
              </a:rPr>
              <a:t>Invest in </a:t>
            </a:r>
            <a:r>
              <a:rPr lang="it-IT" sz="3600" b="1" i="1" dirty="0" err="1">
                <a:solidFill>
                  <a:srgbClr val="002060"/>
                </a:solidFill>
                <a:latin typeface="Calibri" panose="020F0502020204030204" pitchFamily="34" charset="0"/>
                <a:ea typeface="Verdana" charset="0"/>
                <a:cs typeface="Calibri" panose="020F0502020204030204" pitchFamily="34" charset="0"/>
              </a:rPr>
              <a:t>Italy</a:t>
            </a:r>
            <a:r>
              <a:rPr lang="it-IT" sz="3600" b="1" i="1" dirty="0">
                <a:solidFill>
                  <a:srgbClr val="002060"/>
                </a:solidFill>
                <a:latin typeface="Calibri" panose="020F0502020204030204" pitchFamily="34" charset="0"/>
                <a:ea typeface="Verdana" charset="0"/>
                <a:cs typeface="Calibri" panose="020F0502020204030204" pitchFamily="34" charset="0"/>
              </a:rPr>
              <a:t> </a:t>
            </a:r>
          </a:p>
        </p:txBody>
      </p:sp>
      <p:sp>
        <p:nvSpPr>
          <p:cNvPr id="10" name="Sottotitolo 2"/>
          <p:cNvSpPr>
            <a:spLocks noGrp="1"/>
          </p:cNvSpPr>
          <p:nvPr>
            <p:ph type="subTitle" idx="1"/>
          </p:nvPr>
        </p:nvSpPr>
        <p:spPr>
          <a:xfrm>
            <a:off x="564406" y="5754960"/>
            <a:ext cx="7772400" cy="914400"/>
          </a:xfrm>
        </p:spPr>
        <p:txBody>
          <a:bodyPr>
            <a:noAutofit/>
          </a:bodyPr>
          <a:lstStyle/>
          <a:p>
            <a:pPr algn="ctr" eaLnBrk="1" fontAlgn="auto" hangingPunct="1">
              <a:spcBef>
                <a:spcPts val="0"/>
              </a:spcBef>
              <a:spcAft>
                <a:spcPts val="0"/>
              </a:spcAft>
              <a:buFont typeface="Wingdings 2"/>
              <a:buNone/>
              <a:defRPr/>
            </a:pPr>
            <a:r>
              <a:rPr lang="it-IT" sz="1800" dirty="0">
                <a:solidFill>
                  <a:srgbClr val="002060"/>
                </a:solidFill>
              </a:rPr>
              <a:t>Prof. Federico Rasi</a:t>
            </a:r>
          </a:p>
          <a:p>
            <a:pPr algn="ctr" eaLnBrk="1" fontAlgn="auto" hangingPunct="1">
              <a:spcBef>
                <a:spcPts val="0"/>
              </a:spcBef>
              <a:spcAft>
                <a:spcPts val="0"/>
              </a:spcAft>
              <a:buFont typeface="Wingdings 2"/>
              <a:buNone/>
              <a:defRPr/>
            </a:pPr>
            <a:r>
              <a:rPr lang="it-IT" sz="1800" dirty="0">
                <a:solidFill>
                  <a:srgbClr val="002060"/>
                </a:solidFill>
              </a:rPr>
              <a:t>Università degli Studi del Molise</a:t>
            </a:r>
          </a:p>
          <a:p>
            <a:pPr algn="ctr" eaLnBrk="1" fontAlgn="auto" hangingPunct="1">
              <a:spcBef>
                <a:spcPts val="0"/>
              </a:spcBef>
              <a:spcAft>
                <a:spcPts val="0"/>
              </a:spcAft>
              <a:buFont typeface="Wingdings 2"/>
              <a:buNone/>
              <a:defRPr/>
            </a:pPr>
            <a:endParaRPr lang="it-IT" sz="1800" dirty="0">
              <a:solidFill>
                <a:srgbClr val="002060"/>
              </a:solidFill>
            </a:endParaRPr>
          </a:p>
          <a:p>
            <a:pPr>
              <a:spcBef>
                <a:spcPts val="0"/>
              </a:spcBef>
              <a:defRPr/>
            </a:pPr>
            <a:r>
              <a:rPr lang="it-IT" sz="1800" dirty="0">
                <a:solidFill>
                  <a:srgbClr val="002060"/>
                </a:solidFill>
              </a:rPr>
              <a:t>20 giugno 2024</a:t>
            </a:r>
          </a:p>
          <a:p>
            <a:pPr algn="ctr" eaLnBrk="1" fontAlgn="auto" hangingPunct="1">
              <a:spcAft>
                <a:spcPts val="0"/>
              </a:spcAft>
              <a:buFont typeface="Wingdings 2"/>
              <a:buNone/>
              <a:defRPr/>
            </a:pPr>
            <a:endParaRPr lang="it-IT" sz="2400"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magine 8" descr="Immagine che contiene testo, schermata, software, Software multimediale&#10;&#10;Descrizione generata automaticamente">
            <a:extLst>
              <a:ext uri="{FF2B5EF4-FFF2-40B4-BE49-F238E27FC236}">
                <a16:creationId xmlns:a16="http://schemas.microsoft.com/office/drawing/2014/main" id="{86D5205B-8B5E-DD97-2857-ADE1BB348F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17566"/>
            <a:ext cx="9122593" cy="3895610"/>
          </a:xfrm>
          <a:prstGeom prst="rect">
            <a:avLst/>
          </a:prstGeom>
        </p:spPr>
      </p:pic>
      <p:sp>
        <p:nvSpPr>
          <p:cNvPr id="4" name="Segnaposto data 3">
            <a:extLst>
              <a:ext uri="{FF2B5EF4-FFF2-40B4-BE49-F238E27FC236}">
                <a16:creationId xmlns:a16="http://schemas.microsoft.com/office/drawing/2014/main" id="{5E427ACE-8112-B653-F7A4-1E206C4577EF}"/>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defRPr/>
            </a:pPr>
            <a:r>
              <a:rPr lang="en-US">
                <a:solidFill>
                  <a:schemeClr val="tx1">
                    <a:tint val="75000"/>
                  </a:schemeClr>
                </a:solidFill>
                <a:ea typeface="+mn-ea"/>
                <a:cs typeface="+mn-cs"/>
              </a:rPr>
              <a:t>20 giugno 2024</a:t>
            </a:r>
          </a:p>
        </p:txBody>
      </p:sp>
      <p:sp>
        <p:nvSpPr>
          <p:cNvPr id="5" name="Segnaposto piè di pagina 4">
            <a:extLst>
              <a:ext uri="{FF2B5EF4-FFF2-40B4-BE49-F238E27FC236}">
                <a16:creationId xmlns:a16="http://schemas.microsoft.com/office/drawing/2014/main" id="{F851A3C7-BF62-AD7C-C901-86B068701574}"/>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kern="1200">
                <a:solidFill>
                  <a:schemeClr val="tx1">
                    <a:tint val="75000"/>
                  </a:schemeClr>
                </a:solidFill>
                <a:latin typeface="+mn-lt"/>
                <a:ea typeface="+mn-ea"/>
                <a:cs typeface="+mn-cs"/>
              </a:rPr>
              <a:t>Prof. Federico Rasi</a:t>
            </a:r>
          </a:p>
        </p:txBody>
      </p:sp>
      <p:sp>
        <p:nvSpPr>
          <p:cNvPr id="6" name="Segnaposto numero diapositiva 5">
            <a:extLst>
              <a:ext uri="{FF2B5EF4-FFF2-40B4-BE49-F238E27FC236}">
                <a16:creationId xmlns:a16="http://schemas.microsoft.com/office/drawing/2014/main" id="{7EDBB893-4B91-B603-C29F-99E20BA3EE3C}"/>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3C00F159-28E3-204F-8E6C-7E920A817A12}" type="slidenum">
              <a:rPr lang="en-US" altLang="it-IT" smtClean="0">
                <a:solidFill>
                  <a:schemeClr val="tx1">
                    <a:tint val="75000"/>
                  </a:schemeClr>
                </a:solidFill>
                <a:ea typeface="+mn-ea"/>
                <a:cs typeface="+mn-cs"/>
              </a:rPr>
              <a:pPr>
                <a:spcAft>
                  <a:spcPts val="600"/>
                </a:spcAft>
              </a:pPr>
              <a:t>10</a:t>
            </a:fld>
            <a:endParaRPr lang="en-US" altLang="it-IT">
              <a:solidFill>
                <a:schemeClr val="tx1">
                  <a:tint val="75000"/>
                </a:schemeClr>
              </a:solidFill>
              <a:ea typeface="+mn-ea"/>
              <a:cs typeface="+mn-cs"/>
            </a:endParaRPr>
          </a:p>
        </p:txBody>
      </p:sp>
      <p:sp>
        <p:nvSpPr>
          <p:cNvPr id="10" name="Segnaposto contenuto 2">
            <a:extLst>
              <a:ext uri="{FF2B5EF4-FFF2-40B4-BE49-F238E27FC236}">
                <a16:creationId xmlns:a16="http://schemas.microsoft.com/office/drawing/2014/main" id="{ADD8E743-3271-F707-CEA2-79348808611A}"/>
              </a:ext>
            </a:extLst>
          </p:cNvPr>
          <p:cNvSpPr>
            <a:spLocks noGrp="1"/>
          </p:cNvSpPr>
          <p:nvPr>
            <p:ph idx="1"/>
          </p:nvPr>
        </p:nvSpPr>
        <p:spPr>
          <a:xfrm>
            <a:off x="215516" y="5015543"/>
            <a:ext cx="8712968" cy="867944"/>
          </a:xfrm>
        </p:spPr>
        <p:txBody>
          <a:bodyPr>
            <a:noAutofit/>
          </a:bodyPr>
          <a:lstStyle/>
          <a:p>
            <a:pPr marL="0" indent="0" algn="ctr">
              <a:lnSpc>
                <a:spcPct val="114000"/>
              </a:lnSpc>
              <a:spcBef>
                <a:spcPts val="0"/>
              </a:spcBef>
              <a:buNone/>
            </a:pPr>
            <a:r>
              <a:rPr lang="it-IT" sz="2400" b="1" kern="0" dirty="0">
                <a:solidFill>
                  <a:srgbClr val="002060"/>
                </a:solidFill>
                <a:effectLst/>
                <a:ea typeface="Aptos" panose="020B0004020202020204" pitchFamily="34" charset="0"/>
                <a:cs typeface="Times New Roman" panose="02020603050405020304" pitchFamily="18" charset="0"/>
              </a:rPr>
              <a:t>Per quanto detto </a:t>
            </a:r>
            <a:r>
              <a:rPr lang="it-IT" sz="2400" b="1" kern="0" dirty="0">
                <a:solidFill>
                  <a:srgbClr val="002060"/>
                </a:solidFill>
                <a:ea typeface="Aptos" panose="020B0004020202020204" pitchFamily="34" charset="0"/>
                <a:cs typeface="Times New Roman" panose="02020603050405020304" pitchFamily="18" charset="0"/>
              </a:rPr>
              <a:t>deve essere</a:t>
            </a:r>
            <a:endParaRPr lang="it-IT" sz="2400" b="1" kern="0" dirty="0">
              <a:solidFill>
                <a:srgbClr val="002060"/>
              </a:solidFill>
              <a:effectLst/>
              <a:ea typeface="Aptos" panose="020B0004020202020204" pitchFamily="34" charset="0"/>
              <a:cs typeface="Times New Roman" panose="02020603050405020304" pitchFamily="18" charset="0"/>
            </a:endParaRPr>
          </a:p>
          <a:p>
            <a:pPr marL="0" indent="0" algn="ctr">
              <a:lnSpc>
                <a:spcPct val="114000"/>
              </a:lnSpc>
              <a:spcBef>
                <a:spcPts val="0"/>
              </a:spcBef>
              <a:buNone/>
            </a:pPr>
            <a:r>
              <a:rPr lang="it-IT" sz="2400" b="1" kern="0" dirty="0">
                <a:solidFill>
                  <a:srgbClr val="002060"/>
                </a:solidFill>
                <a:effectLst/>
                <a:ea typeface="Aptos" panose="020B0004020202020204" pitchFamily="34" charset="0"/>
                <a:cs typeface="Times New Roman" panose="02020603050405020304" pitchFamily="18" charset="0"/>
              </a:rPr>
              <a:t>una guida (in costante aggiornamento)</a:t>
            </a:r>
          </a:p>
          <a:p>
            <a:pPr marL="0" indent="0" algn="ctr">
              <a:lnSpc>
                <a:spcPct val="114000"/>
              </a:lnSpc>
              <a:spcBef>
                <a:spcPts val="0"/>
              </a:spcBef>
              <a:buNone/>
            </a:pPr>
            <a:r>
              <a:rPr lang="it-IT" sz="2400" b="1" kern="0" dirty="0">
                <a:solidFill>
                  <a:srgbClr val="002060"/>
                </a:solidFill>
                <a:effectLst/>
                <a:ea typeface="Aptos" panose="020B0004020202020204" pitchFamily="34" charset="0"/>
                <a:cs typeface="Times New Roman" panose="02020603050405020304" pitchFamily="18" charset="0"/>
              </a:rPr>
              <a:t>che non sostituisc</a:t>
            </a:r>
            <a:r>
              <a:rPr lang="it-IT" sz="2400" b="1" kern="0" dirty="0">
                <a:solidFill>
                  <a:srgbClr val="002060"/>
                </a:solidFill>
                <a:ea typeface="Aptos" panose="020B0004020202020204" pitchFamily="34" charset="0"/>
                <a:cs typeface="Times New Roman" panose="02020603050405020304" pitchFamily="18" charset="0"/>
              </a:rPr>
              <a:t>e il ruolo del consulente.</a:t>
            </a:r>
          </a:p>
        </p:txBody>
      </p:sp>
      <p:sp>
        <p:nvSpPr>
          <p:cNvPr id="3" name="CasellaDiTesto 2">
            <a:extLst>
              <a:ext uri="{FF2B5EF4-FFF2-40B4-BE49-F238E27FC236}">
                <a16:creationId xmlns:a16="http://schemas.microsoft.com/office/drawing/2014/main" id="{F580DFF2-D8CA-852E-2CAC-F50240471E02}"/>
              </a:ext>
            </a:extLst>
          </p:cNvPr>
          <p:cNvSpPr txBox="1"/>
          <p:nvPr/>
        </p:nvSpPr>
        <p:spPr>
          <a:xfrm>
            <a:off x="2267744" y="1120055"/>
            <a:ext cx="5760640" cy="246221"/>
          </a:xfrm>
          <a:prstGeom prst="rect">
            <a:avLst/>
          </a:prstGeom>
          <a:noFill/>
        </p:spPr>
        <p:txBody>
          <a:bodyPr wrap="square">
            <a:spAutoFit/>
          </a:bodyPr>
          <a:lstStyle/>
          <a:p>
            <a:pPr algn="ctr"/>
            <a:r>
              <a:rPr lang="it-IT" sz="1000" i="1" dirty="0">
                <a:latin typeface="+mn-lt"/>
                <a:hlinkClick r:id="rId3"/>
              </a:rPr>
              <a:t>https://www.investinitaly.gov.it/index.php/avviare-il-proprio-business-italia/sistema-fiscale</a:t>
            </a:r>
            <a:r>
              <a:rPr lang="it-IT" sz="1000" i="1" dirty="0">
                <a:latin typeface="+mn-lt"/>
              </a:rPr>
              <a:t> </a:t>
            </a:r>
          </a:p>
        </p:txBody>
      </p:sp>
    </p:spTree>
    <p:extLst>
      <p:ext uri="{BB962C8B-B14F-4D97-AF65-F5344CB8AC3E}">
        <p14:creationId xmlns:p14="http://schemas.microsoft.com/office/powerpoint/2010/main" val="1193376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7384921-25A1-AFFF-A550-58BD347313DA}"/>
              </a:ext>
            </a:extLst>
          </p:cNvPr>
          <p:cNvSpPr>
            <a:spLocks noGrp="1"/>
          </p:cNvSpPr>
          <p:nvPr>
            <p:ph idx="1"/>
          </p:nvPr>
        </p:nvSpPr>
        <p:spPr>
          <a:xfrm>
            <a:off x="251520" y="1196752"/>
            <a:ext cx="8712968" cy="5184576"/>
          </a:xfrm>
        </p:spPr>
        <p:txBody>
          <a:bodyPr>
            <a:noAutofit/>
          </a:bodyPr>
          <a:lstStyle/>
          <a:p>
            <a:pPr marL="0" indent="0" algn="just">
              <a:lnSpc>
                <a:spcPct val="100000"/>
              </a:lnSpc>
              <a:spcBef>
                <a:spcPts val="0"/>
              </a:spcBef>
              <a:buNone/>
            </a:pPr>
            <a:r>
              <a:rPr lang="it-IT" sz="2000" b="1" kern="0" dirty="0">
                <a:effectLst/>
                <a:ea typeface="Aptos" panose="020B0004020202020204" pitchFamily="34" charset="0"/>
                <a:cs typeface="Times New Roman" panose="02020603050405020304" pitchFamily="18" charset="0"/>
              </a:rPr>
              <a:t>Art. 3, legge delega per la riforma fiscale 9 agosto 2023, n. 111 – </a:t>
            </a:r>
            <a:r>
              <a:rPr lang="it-IT" sz="2000" b="1" i="1" dirty="0">
                <a:effectLst/>
              </a:rPr>
              <a:t>Principi generali relativi al diritto tributario dell’Unione europea</a:t>
            </a:r>
            <a:r>
              <a:rPr lang="it-IT" sz="2000" b="1" dirty="0"/>
              <a:t> </a:t>
            </a:r>
            <a:r>
              <a:rPr lang="it-IT" sz="2000" b="1" i="1" dirty="0">
                <a:effectLst/>
              </a:rPr>
              <a:t>e internazionale</a:t>
            </a:r>
            <a:endParaRPr lang="it-IT" sz="2000" b="1" dirty="0"/>
          </a:p>
          <a:p>
            <a:pPr marL="0" indent="0" algn="just">
              <a:lnSpc>
                <a:spcPct val="100000"/>
              </a:lnSpc>
              <a:spcBef>
                <a:spcPts val="0"/>
              </a:spcBef>
              <a:buNone/>
            </a:pPr>
            <a:endParaRPr lang="it-IT" sz="2000" b="1" i="1" dirty="0">
              <a:effectLst/>
            </a:endParaRPr>
          </a:p>
          <a:p>
            <a:pPr marL="0" indent="0" algn="just">
              <a:lnSpc>
                <a:spcPct val="100000"/>
              </a:lnSpc>
              <a:spcBef>
                <a:spcPts val="0"/>
              </a:spcBef>
              <a:buNone/>
            </a:pPr>
            <a:r>
              <a:rPr lang="it-IT" sz="2000" i="1" dirty="0">
                <a:effectLst/>
              </a:rPr>
              <a:t>1. Nell’esercizio della delega di cui all'articolo 1 il Governo</a:t>
            </a:r>
            <a:r>
              <a:rPr lang="it-IT" sz="2000" dirty="0"/>
              <a:t> </a:t>
            </a:r>
            <a:r>
              <a:rPr lang="it-IT" sz="2000" i="1" dirty="0">
                <a:effectLst/>
              </a:rPr>
              <a:t>osserva, oltre ai principi e criteri direttivi generali di cui all’articolo 2, anche i seguenti ulteriori principi e criteri direttivi generali:</a:t>
            </a:r>
            <a:endParaRPr lang="it-IT" sz="2000" dirty="0"/>
          </a:p>
          <a:p>
            <a:pPr marL="0" indent="0" algn="just">
              <a:lnSpc>
                <a:spcPct val="100000"/>
              </a:lnSpc>
              <a:spcBef>
                <a:spcPts val="0"/>
              </a:spcBef>
              <a:buNone/>
            </a:pPr>
            <a:endParaRPr lang="it-IT" sz="2000" i="1" dirty="0">
              <a:effectLst/>
            </a:endParaRPr>
          </a:p>
          <a:p>
            <a:pPr marL="0" indent="0" algn="just">
              <a:lnSpc>
                <a:spcPct val="100000"/>
              </a:lnSpc>
              <a:spcBef>
                <a:spcPts val="0"/>
              </a:spcBef>
              <a:buNone/>
            </a:pPr>
            <a:r>
              <a:rPr lang="it-IT" sz="2000" i="1" dirty="0">
                <a:effectLst/>
              </a:rPr>
              <a:t>d) introdurre misure volte a conformare il sistema di imposizione</a:t>
            </a:r>
            <a:r>
              <a:rPr lang="it-IT" sz="2000" dirty="0"/>
              <a:t> </a:t>
            </a:r>
            <a:r>
              <a:rPr lang="it-IT" sz="2000" i="1" dirty="0">
                <a:effectLst/>
              </a:rPr>
              <a:t>sul reddito a una maggiore competitività sul piano internazionale,</a:t>
            </a:r>
            <a:r>
              <a:rPr lang="it-IT" sz="2000" dirty="0"/>
              <a:t> </a:t>
            </a:r>
            <a:r>
              <a:rPr lang="it-IT" sz="2000" i="1" dirty="0">
                <a:effectLst/>
              </a:rPr>
              <a:t>nel rispetto dei criteri previsti dalla normativa dell’Unione europea</a:t>
            </a:r>
            <a:r>
              <a:rPr lang="it-IT" sz="2000" dirty="0"/>
              <a:t> </a:t>
            </a:r>
            <a:r>
              <a:rPr lang="it-IT" sz="2000" i="1" dirty="0">
                <a:effectLst/>
              </a:rPr>
              <a:t>e dalle raccomandazioni predisposte dall’OCSE. Nel rispetto della</a:t>
            </a:r>
            <a:r>
              <a:rPr lang="it-IT" sz="2000" dirty="0"/>
              <a:t> </a:t>
            </a:r>
            <a:r>
              <a:rPr lang="it-IT" sz="2000" i="1" dirty="0">
                <a:effectLst/>
              </a:rPr>
              <a:t>disciplina europea sugli aiuti di Stato e dei principi sulla</a:t>
            </a:r>
            <a:r>
              <a:rPr lang="it-IT" sz="2000" dirty="0"/>
              <a:t> </a:t>
            </a:r>
            <a:r>
              <a:rPr lang="it-IT" sz="2000" i="1" dirty="0">
                <a:effectLst/>
              </a:rPr>
              <a:t>concorrenza fiscale non dannosa, tali misure possono comprendere la</a:t>
            </a:r>
            <a:r>
              <a:rPr lang="it-IT" sz="2000" dirty="0"/>
              <a:t> </a:t>
            </a:r>
            <a:r>
              <a:rPr lang="it-IT" sz="2000" i="1" dirty="0">
                <a:effectLst/>
              </a:rPr>
              <a:t>concessione di incentivi all'investimento o al trasferimento di</a:t>
            </a:r>
            <a:r>
              <a:rPr lang="it-IT" sz="2000" dirty="0"/>
              <a:t> </a:t>
            </a:r>
            <a:r>
              <a:rPr lang="it-IT" sz="2000" i="1" dirty="0">
                <a:effectLst/>
              </a:rPr>
              <a:t>capitali in Italia per la promozione di attività economiche nel</a:t>
            </a:r>
            <a:r>
              <a:rPr lang="it-IT" sz="2000" dirty="0"/>
              <a:t> </a:t>
            </a:r>
            <a:r>
              <a:rPr lang="it-IT" sz="2000" i="1" dirty="0">
                <a:effectLst/>
              </a:rPr>
              <a:t>territorio nazionale. In relazione ai suddetti incentivi sono</a:t>
            </a:r>
            <a:r>
              <a:rPr lang="it-IT" sz="2000" dirty="0"/>
              <a:t> </a:t>
            </a:r>
            <a:r>
              <a:rPr lang="it-IT" sz="2000" i="1" dirty="0">
                <a:effectLst/>
              </a:rPr>
              <a:t>previste misure idonee a prevenire ogni forma di abuso;</a:t>
            </a:r>
            <a:endParaRPr lang="it-IT" sz="2000" dirty="0">
              <a:effectLst/>
            </a:endParaRPr>
          </a:p>
          <a:p>
            <a:pPr marL="0" indent="0" algn="just">
              <a:lnSpc>
                <a:spcPct val="100000"/>
              </a:lnSpc>
              <a:spcBef>
                <a:spcPts val="0"/>
              </a:spcBef>
              <a:buNone/>
            </a:pPr>
            <a:endParaRPr lang="it-IT" sz="2000" b="1" kern="0" dirty="0">
              <a:effectLst/>
              <a:ea typeface="Aptos" panose="020B0004020202020204" pitchFamily="34" charset="0"/>
              <a:cs typeface="Times New Roman" panose="02020603050405020304" pitchFamily="18" charset="0"/>
            </a:endParaRPr>
          </a:p>
        </p:txBody>
      </p:sp>
      <p:sp>
        <p:nvSpPr>
          <p:cNvPr id="4" name="Segnaposto data 3">
            <a:extLst>
              <a:ext uri="{FF2B5EF4-FFF2-40B4-BE49-F238E27FC236}">
                <a16:creationId xmlns:a16="http://schemas.microsoft.com/office/drawing/2014/main" id="{5E427ACE-8112-B653-F7A4-1E206C4577EF}"/>
              </a:ext>
            </a:extLst>
          </p:cNvPr>
          <p:cNvSpPr>
            <a:spLocks noGrp="1"/>
          </p:cNvSpPr>
          <p:nvPr>
            <p:ph type="dt" sz="half" idx="10"/>
          </p:nvPr>
        </p:nvSpPr>
        <p:spPr/>
        <p:txBody>
          <a:bodyPr/>
          <a:lstStyle/>
          <a:p>
            <a:pPr>
              <a:defRPr/>
            </a:pPr>
            <a:r>
              <a:rPr lang="it-IT"/>
              <a:t>20 giugno 2024</a:t>
            </a:r>
          </a:p>
        </p:txBody>
      </p:sp>
      <p:sp>
        <p:nvSpPr>
          <p:cNvPr id="5" name="Segnaposto piè di pagina 4">
            <a:extLst>
              <a:ext uri="{FF2B5EF4-FFF2-40B4-BE49-F238E27FC236}">
                <a16:creationId xmlns:a16="http://schemas.microsoft.com/office/drawing/2014/main" id="{F851A3C7-BF62-AD7C-C901-86B068701574}"/>
              </a:ext>
            </a:extLst>
          </p:cNvPr>
          <p:cNvSpPr>
            <a:spLocks noGrp="1"/>
          </p:cNvSpPr>
          <p:nvPr>
            <p:ph type="ftr" sz="quarter" idx="11"/>
          </p:nvPr>
        </p:nvSpPr>
        <p:spPr/>
        <p:txBody>
          <a:bodyPr/>
          <a:lstStyle/>
          <a:p>
            <a:pPr>
              <a:defRPr/>
            </a:pPr>
            <a:r>
              <a:rPr lang="it-IT"/>
              <a:t>Prof. Federico Rasi</a:t>
            </a:r>
          </a:p>
        </p:txBody>
      </p:sp>
      <p:sp>
        <p:nvSpPr>
          <p:cNvPr id="6" name="Segnaposto numero diapositiva 5">
            <a:extLst>
              <a:ext uri="{FF2B5EF4-FFF2-40B4-BE49-F238E27FC236}">
                <a16:creationId xmlns:a16="http://schemas.microsoft.com/office/drawing/2014/main" id="{7EDBB893-4B91-B603-C29F-99E20BA3EE3C}"/>
              </a:ext>
            </a:extLst>
          </p:cNvPr>
          <p:cNvSpPr>
            <a:spLocks noGrp="1"/>
          </p:cNvSpPr>
          <p:nvPr>
            <p:ph type="sldNum" sz="quarter" idx="12"/>
          </p:nvPr>
        </p:nvSpPr>
        <p:spPr/>
        <p:txBody>
          <a:bodyPr/>
          <a:lstStyle/>
          <a:p>
            <a:fld id="{3C00F159-28E3-204F-8E6C-7E920A817A12}" type="slidenum">
              <a:rPr lang="it-IT" altLang="it-IT" smtClean="0"/>
              <a:pPr/>
              <a:t>2</a:t>
            </a:fld>
            <a:endParaRPr lang="it-IT" altLang="it-IT"/>
          </a:p>
        </p:txBody>
      </p:sp>
    </p:spTree>
    <p:extLst>
      <p:ext uri="{BB962C8B-B14F-4D97-AF65-F5344CB8AC3E}">
        <p14:creationId xmlns:p14="http://schemas.microsoft.com/office/powerpoint/2010/main" val="2330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7384921-25A1-AFFF-A550-58BD347313DA}"/>
              </a:ext>
            </a:extLst>
          </p:cNvPr>
          <p:cNvSpPr>
            <a:spLocks noGrp="1"/>
          </p:cNvSpPr>
          <p:nvPr>
            <p:ph idx="1"/>
          </p:nvPr>
        </p:nvSpPr>
        <p:spPr>
          <a:xfrm>
            <a:off x="251520" y="1196752"/>
            <a:ext cx="8712968" cy="5184576"/>
          </a:xfrm>
        </p:spPr>
        <p:txBody>
          <a:bodyPr>
            <a:noAutofit/>
          </a:bodyPr>
          <a:lstStyle/>
          <a:p>
            <a:pPr marL="0" indent="0" algn="just">
              <a:lnSpc>
                <a:spcPct val="114000"/>
              </a:lnSpc>
              <a:spcBef>
                <a:spcPts val="0"/>
              </a:spcBef>
              <a:buNone/>
            </a:pPr>
            <a:r>
              <a:rPr lang="it-IT" sz="1800" kern="0" dirty="0">
                <a:effectLst/>
                <a:ea typeface="Aptos" panose="020B0004020202020204" pitchFamily="34" charset="0"/>
                <a:cs typeface="Times New Roman" panose="02020603050405020304" pitchFamily="18" charset="0"/>
              </a:rPr>
              <a:t>Si registra una naturale complessità non solo di procedere a simili interventi, ma anche a districarsi al loro interno</a:t>
            </a:r>
            <a:r>
              <a:rPr lang="it-IT" sz="1800" kern="0" dirty="0">
                <a:cs typeface="Times New Roman" panose="02020603050405020304" pitchFamily="18" charset="0"/>
              </a:rPr>
              <a:t>:</a:t>
            </a:r>
          </a:p>
          <a:p>
            <a:pPr marL="0" indent="0" algn="just">
              <a:lnSpc>
                <a:spcPct val="114000"/>
              </a:lnSpc>
              <a:spcBef>
                <a:spcPts val="0"/>
              </a:spcBef>
              <a:buNone/>
            </a:pPr>
            <a:endParaRPr lang="it-IT" sz="1800" kern="0" dirty="0">
              <a:cs typeface="Times New Roman" panose="02020603050405020304" pitchFamily="18" charset="0"/>
            </a:endParaRPr>
          </a:p>
          <a:p>
            <a:pPr marL="0" indent="0" algn="just">
              <a:lnSpc>
                <a:spcPct val="114000"/>
              </a:lnSpc>
              <a:spcBef>
                <a:spcPts val="0"/>
              </a:spcBef>
              <a:buNone/>
            </a:pPr>
            <a:r>
              <a:rPr lang="it-IT" sz="1800" kern="0" dirty="0">
                <a:cs typeface="Times New Roman" panose="02020603050405020304" pitchFamily="18" charset="0"/>
              </a:rPr>
              <a:t>a) secondo un approccio giuridico….</a:t>
            </a:r>
          </a:p>
          <a:p>
            <a:pPr marL="0" indent="0" algn="just">
              <a:lnSpc>
                <a:spcPct val="114000"/>
              </a:lnSpc>
              <a:spcBef>
                <a:spcPts val="0"/>
              </a:spcBef>
              <a:buNone/>
            </a:pPr>
            <a:endParaRPr lang="it-IT" sz="1800" kern="0" dirty="0">
              <a:cs typeface="Times New Roman" panose="02020603050405020304" pitchFamily="18" charset="0"/>
            </a:endParaRPr>
          </a:p>
          <a:p>
            <a:pPr algn="just">
              <a:lnSpc>
                <a:spcPct val="114000"/>
              </a:lnSpc>
              <a:spcBef>
                <a:spcPts val="0"/>
              </a:spcBef>
              <a:buFont typeface="Wingdings" pitchFamily="2" charset="2"/>
              <a:buChar char="Ø"/>
            </a:pPr>
            <a:r>
              <a:rPr lang="it-IT" sz="1800" kern="0" dirty="0">
                <a:effectLst/>
                <a:cs typeface="Times New Roman" panose="02020603050405020304" pitchFamily="18" charset="0"/>
              </a:rPr>
              <a:t> occorre confrontarsi con una pluralità di livelli normativi di riferimento (OCSE, UE, Trattati, Costituzione) in cui operano, ormai, su di un piano di pressoché totale parità fonti eterogenee anche quando a efficacia formale (</a:t>
            </a:r>
            <a:r>
              <a:rPr lang="it-IT" sz="1800" i="1" kern="0" dirty="0">
                <a:effectLst/>
                <a:cs typeface="Times New Roman" panose="02020603050405020304" pitchFamily="18" charset="0"/>
              </a:rPr>
              <a:t>soft </a:t>
            </a:r>
            <a:r>
              <a:rPr lang="it-IT" sz="1800" i="1" kern="0" dirty="0" err="1">
                <a:effectLst/>
                <a:cs typeface="Times New Roman" panose="02020603050405020304" pitchFamily="18" charset="0"/>
              </a:rPr>
              <a:t>law</a:t>
            </a:r>
            <a:r>
              <a:rPr lang="it-IT" sz="1800" i="1" kern="0" dirty="0">
                <a:effectLst/>
                <a:cs typeface="Times New Roman" panose="02020603050405020304" pitchFamily="18" charset="0"/>
              </a:rPr>
              <a:t> vs hard </a:t>
            </a:r>
            <a:r>
              <a:rPr lang="it-IT" sz="1800" i="1" kern="0" dirty="0" err="1">
                <a:effectLst/>
                <a:cs typeface="Times New Roman" panose="02020603050405020304" pitchFamily="18" charset="0"/>
              </a:rPr>
              <a:t>law</a:t>
            </a:r>
            <a:r>
              <a:rPr lang="it-IT" sz="1800" i="1" kern="0" dirty="0">
                <a:effectLst/>
                <a:cs typeface="Times New Roman" panose="02020603050405020304" pitchFamily="18" charset="0"/>
              </a:rPr>
              <a:t>)</a:t>
            </a:r>
            <a:r>
              <a:rPr lang="it-IT" sz="1800" kern="0" dirty="0">
                <a:effectLst/>
                <a:cs typeface="Times New Roman" panose="02020603050405020304" pitchFamily="18" charset="0"/>
              </a:rPr>
              <a:t>;</a:t>
            </a:r>
          </a:p>
          <a:p>
            <a:pPr algn="just">
              <a:lnSpc>
                <a:spcPct val="114000"/>
              </a:lnSpc>
              <a:spcBef>
                <a:spcPts val="0"/>
              </a:spcBef>
              <a:buFont typeface="Wingdings" pitchFamily="2" charset="2"/>
              <a:buChar char="Ø"/>
            </a:pPr>
            <a:endParaRPr lang="it-IT" sz="1800" kern="0" dirty="0">
              <a:effectLst/>
              <a:cs typeface="Times New Roman" panose="02020603050405020304" pitchFamily="18" charset="0"/>
            </a:endParaRPr>
          </a:p>
          <a:p>
            <a:pPr algn="just">
              <a:lnSpc>
                <a:spcPct val="114000"/>
              </a:lnSpc>
              <a:spcBef>
                <a:spcPts val="0"/>
              </a:spcBef>
              <a:buFont typeface="Wingdings" pitchFamily="2" charset="2"/>
              <a:buChar char="Ø"/>
            </a:pPr>
            <a:r>
              <a:rPr lang="it-IT" sz="1800" kern="0" dirty="0">
                <a:effectLst/>
                <a:cs typeface="Times New Roman" panose="02020603050405020304" pitchFamily="18" charset="0"/>
              </a:rPr>
              <a:t>i pred</a:t>
            </a:r>
            <a:r>
              <a:rPr lang="it-IT" sz="1800" kern="0" dirty="0">
                <a:cs typeface="Times New Roman" panose="02020603050405020304" pitchFamily="18" charset="0"/>
              </a:rPr>
              <a:t>etti livelli dettano tempistiche per l’attuazione delle relative decisioni non sempre del tutto confacenti con le esigenze nazionali;</a:t>
            </a:r>
          </a:p>
          <a:p>
            <a:pPr algn="just">
              <a:lnSpc>
                <a:spcPct val="114000"/>
              </a:lnSpc>
              <a:spcBef>
                <a:spcPts val="0"/>
              </a:spcBef>
              <a:buFont typeface="Wingdings" pitchFamily="2" charset="2"/>
              <a:buChar char="Ø"/>
            </a:pPr>
            <a:endParaRPr lang="it-IT" sz="1800" kern="0" dirty="0">
              <a:cs typeface="Times New Roman" panose="02020603050405020304" pitchFamily="18" charset="0"/>
            </a:endParaRPr>
          </a:p>
          <a:p>
            <a:pPr algn="just">
              <a:lnSpc>
                <a:spcPct val="114000"/>
              </a:lnSpc>
              <a:spcBef>
                <a:spcPts val="0"/>
              </a:spcBef>
              <a:buFont typeface="Wingdings" pitchFamily="2" charset="2"/>
              <a:buChar char="Ø"/>
            </a:pPr>
            <a:r>
              <a:rPr lang="it-IT" sz="1800" kern="0" dirty="0">
                <a:effectLst/>
                <a:cs typeface="Times New Roman" panose="02020603050405020304" pitchFamily="18" charset="0"/>
              </a:rPr>
              <a:t>gli stessi livelli </a:t>
            </a:r>
            <a:r>
              <a:rPr lang="it-IT" sz="1800" kern="0" dirty="0">
                <a:cs typeface="Times New Roman" panose="02020603050405020304" pitchFamily="18" charset="0"/>
              </a:rPr>
              <a:t>importano nell’ordinamento nazionale regole e istituti nuovi da armonizzare con la struttura esistente;</a:t>
            </a:r>
          </a:p>
          <a:p>
            <a:pPr algn="just">
              <a:lnSpc>
                <a:spcPct val="114000"/>
              </a:lnSpc>
              <a:spcBef>
                <a:spcPts val="0"/>
              </a:spcBef>
              <a:buFont typeface="Wingdings" pitchFamily="2" charset="2"/>
              <a:buChar char="Ø"/>
            </a:pPr>
            <a:endParaRPr lang="it-IT" sz="1800" kern="0" dirty="0">
              <a:cs typeface="Times New Roman" panose="02020603050405020304" pitchFamily="18" charset="0"/>
            </a:endParaRPr>
          </a:p>
          <a:p>
            <a:pPr algn="just">
              <a:lnSpc>
                <a:spcPct val="114000"/>
              </a:lnSpc>
              <a:spcBef>
                <a:spcPts val="0"/>
              </a:spcBef>
              <a:buFont typeface="Wingdings" pitchFamily="2" charset="2"/>
              <a:buChar char="Ø"/>
            </a:pPr>
            <a:r>
              <a:rPr lang="it-IT" sz="1800" kern="0" dirty="0">
                <a:cs typeface="Times New Roman" panose="02020603050405020304" pitchFamily="18" charset="0"/>
              </a:rPr>
              <a:t>o</a:t>
            </a:r>
            <a:r>
              <a:rPr lang="it-IT" sz="1800" kern="0" dirty="0">
                <a:effectLst/>
                <a:cs typeface="Times New Roman" panose="02020603050405020304" pitchFamily="18" charset="0"/>
              </a:rPr>
              <a:t>ccorre procedere ad un’attività di coordinamento con le regole e le norme nazionali;</a:t>
            </a:r>
          </a:p>
          <a:p>
            <a:pPr algn="just">
              <a:lnSpc>
                <a:spcPct val="114000"/>
              </a:lnSpc>
              <a:spcBef>
                <a:spcPts val="0"/>
              </a:spcBef>
              <a:buFont typeface="Wingdings" pitchFamily="2" charset="2"/>
              <a:buChar char="Ø"/>
            </a:pPr>
            <a:endParaRPr lang="it-IT" sz="2000" kern="0" dirty="0">
              <a:cs typeface="Times New Roman" panose="02020603050405020304" pitchFamily="18" charset="0"/>
            </a:endParaRPr>
          </a:p>
        </p:txBody>
      </p:sp>
      <p:sp>
        <p:nvSpPr>
          <p:cNvPr id="4" name="Segnaposto data 3">
            <a:extLst>
              <a:ext uri="{FF2B5EF4-FFF2-40B4-BE49-F238E27FC236}">
                <a16:creationId xmlns:a16="http://schemas.microsoft.com/office/drawing/2014/main" id="{5E427ACE-8112-B653-F7A4-1E206C4577EF}"/>
              </a:ext>
            </a:extLst>
          </p:cNvPr>
          <p:cNvSpPr>
            <a:spLocks noGrp="1"/>
          </p:cNvSpPr>
          <p:nvPr>
            <p:ph type="dt" sz="half" idx="10"/>
          </p:nvPr>
        </p:nvSpPr>
        <p:spPr/>
        <p:txBody>
          <a:bodyPr/>
          <a:lstStyle/>
          <a:p>
            <a:pPr>
              <a:defRPr/>
            </a:pPr>
            <a:r>
              <a:rPr lang="it-IT" dirty="0"/>
              <a:t>20 giugno 2024</a:t>
            </a:r>
          </a:p>
        </p:txBody>
      </p:sp>
      <p:sp>
        <p:nvSpPr>
          <p:cNvPr id="5" name="Segnaposto piè di pagina 4">
            <a:extLst>
              <a:ext uri="{FF2B5EF4-FFF2-40B4-BE49-F238E27FC236}">
                <a16:creationId xmlns:a16="http://schemas.microsoft.com/office/drawing/2014/main" id="{F851A3C7-BF62-AD7C-C901-86B068701574}"/>
              </a:ext>
            </a:extLst>
          </p:cNvPr>
          <p:cNvSpPr>
            <a:spLocks noGrp="1"/>
          </p:cNvSpPr>
          <p:nvPr>
            <p:ph type="ftr" sz="quarter" idx="11"/>
          </p:nvPr>
        </p:nvSpPr>
        <p:spPr/>
        <p:txBody>
          <a:bodyPr/>
          <a:lstStyle/>
          <a:p>
            <a:pPr>
              <a:defRPr/>
            </a:pPr>
            <a:r>
              <a:rPr lang="it-IT"/>
              <a:t>Prof. Federico Rasi</a:t>
            </a:r>
          </a:p>
        </p:txBody>
      </p:sp>
      <p:sp>
        <p:nvSpPr>
          <p:cNvPr id="6" name="Segnaposto numero diapositiva 5">
            <a:extLst>
              <a:ext uri="{FF2B5EF4-FFF2-40B4-BE49-F238E27FC236}">
                <a16:creationId xmlns:a16="http://schemas.microsoft.com/office/drawing/2014/main" id="{7EDBB893-4B91-B603-C29F-99E20BA3EE3C}"/>
              </a:ext>
            </a:extLst>
          </p:cNvPr>
          <p:cNvSpPr>
            <a:spLocks noGrp="1"/>
          </p:cNvSpPr>
          <p:nvPr>
            <p:ph type="sldNum" sz="quarter" idx="12"/>
          </p:nvPr>
        </p:nvSpPr>
        <p:spPr/>
        <p:txBody>
          <a:bodyPr/>
          <a:lstStyle/>
          <a:p>
            <a:fld id="{3C00F159-28E3-204F-8E6C-7E920A817A12}" type="slidenum">
              <a:rPr lang="it-IT" altLang="it-IT" smtClean="0"/>
              <a:pPr/>
              <a:t>3</a:t>
            </a:fld>
            <a:endParaRPr lang="it-IT" altLang="it-IT"/>
          </a:p>
        </p:txBody>
      </p:sp>
    </p:spTree>
    <p:extLst>
      <p:ext uri="{BB962C8B-B14F-4D97-AF65-F5344CB8AC3E}">
        <p14:creationId xmlns:p14="http://schemas.microsoft.com/office/powerpoint/2010/main" val="2073083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7384921-25A1-AFFF-A550-58BD347313DA}"/>
              </a:ext>
            </a:extLst>
          </p:cNvPr>
          <p:cNvSpPr>
            <a:spLocks noGrp="1"/>
          </p:cNvSpPr>
          <p:nvPr>
            <p:ph idx="1"/>
          </p:nvPr>
        </p:nvSpPr>
        <p:spPr>
          <a:xfrm>
            <a:off x="251520" y="1196752"/>
            <a:ext cx="8712968" cy="5184576"/>
          </a:xfrm>
        </p:spPr>
        <p:txBody>
          <a:bodyPr>
            <a:noAutofit/>
          </a:bodyPr>
          <a:lstStyle/>
          <a:p>
            <a:pPr marL="0" indent="0" algn="just">
              <a:lnSpc>
                <a:spcPct val="114000"/>
              </a:lnSpc>
              <a:spcBef>
                <a:spcPts val="0"/>
              </a:spcBef>
              <a:buNone/>
            </a:pPr>
            <a:r>
              <a:rPr lang="it-IT" sz="2000" kern="0" dirty="0">
                <a:cs typeface="Times New Roman" panose="02020603050405020304" pitchFamily="18" charset="0"/>
              </a:rPr>
              <a:t>b) secondo un approccio economico ….</a:t>
            </a:r>
          </a:p>
          <a:p>
            <a:pPr marL="0" indent="0" algn="just">
              <a:lnSpc>
                <a:spcPct val="114000"/>
              </a:lnSpc>
              <a:spcBef>
                <a:spcPts val="0"/>
              </a:spcBef>
              <a:buNone/>
            </a:pPr>
            <a:endParaRPr lang="it-IT" sz="2000" kern="0" dirty="0">
              <a:cs typeface="Times New Roman" panose="02020603050405020304" pitchFamily="18" charset="0"/>
            </a:endParaRPr>
          </a:p>
          <a:p>
            <a:pPr algn="just">
              <a:lnSpc>
                <a:spcPct val="114000"/>
              </a:lnSpc>
              <a:spcBef>
                <a:spcPts val="0"/>
              </a:spcBef>
              <a:buFont typeface="Wingdings" pitchFamily="2" charset="2"/>
              <a:buChar char="Ø"/>
            </a:pPr>
            <a:r>
              <a:rPr lang="it-IT" sz="2000" kern="0" dirty="0">
                <a:cs typeface="Times New Roman" panose="02020603050405020304" pitchFamily="18" charset="0"/>
              </a:rPr>
              <a:t>o</a:t>
            </a:r>
            <a:r>
              <a:rPr lang="it-IT" sz="2000" kern="0" dirty="0">
                <a:effectLst/>
                <a:cs typeface="Times New Roman" panose="02020603050405020304" pitchFamily="18" charset="0"/>
              </a:rPr>
              <a:t>ccorre favorire l’attrazione degli investimenti esteri, senza penalizzare gli investimenti domestici;</a:t>
            </a:r>
          </a:p>
          <a:p>
            <a:pPr marL="0" indent="0" algn="just">
              <a:lnSpc>
                <a:spcPct val="114000"/>
              </a:lnSpc>
              <a:spcBef>
                <a:spcPts val="0"/>
              </a:spcBef>
              <a:buNone/>
            </a:pPr>
            <a:endParaRPr lang="it-IT" sz="2000" dirty="0">
              <a:effectLst/>
            </a:endParaRPr>
          </a:p>
          <a:p>
            <a:pPr algn="just">
              <a:lnSpc>
                <a:spcPct val="114000"/>
              </a:lnSpc>
              <a:spcBef>
                <a:spcPts val="0"/>
              </a:spcBef>
              <a:buFont typeface="Wingdings" pitchFamily="2" charset="2"/>
              <a:buChar char="Ø"/>
            </a:pPr>
            <a:r>
              <a:rPr lang="it-IT" sz="2000" kern="0" dirty="0">
                <a:cs typeface="Times New Roman" panose="02020603050405020304" pitchFamily="18" charset="0"/>
              </a:rPr>
              <a:t>occorre fornire soluzioni almeno in linea con le </a:t>
            </a:r>
            <a:r>
              <a:rPr lang="it-IT" sz="2000" i="1" kern="0" dirty="0">
                <a:cs typeface="Times New Roman" panose="02020603050405020304" pitchFamily="18" charset="0"/>
              </a:rPr>
              <a:t>best </a:t>
            </a:r>
            <a:r>
              <a:rPr lang="it-IT" sz="2000" i="1" kern="0" dirty="0" err="1">
                <a:cs typeface="Times New Roman" panose="02020603050405020304" pitchFamily="18" charset="0"/>
              </a:rPr>
              <a:t>pratices</a:t>
            </a:r>
            <a:r>
              <a:rPr lang="it-IT" sz="2000" i="1" kern="0" dirty="0">
                <a:cs typeface="Times New Roman" panose="02020603050405020304" pitchFamily="18" charset="0"/>
              </a:rPr>
              <a:t> </a:t>
            </a:r>
            <a:r>
              <a:rPr lang="it-IT" sz="2000" kern="0" dirty="0">
                <a:cs typeface="Times New Roman" panose="02020603050405020304" pitchFamily="18" charset="0"/>
              </a:rPr>
              <a:t>internazionali;</a:t>
            </a:r>
          </a:p>
          <a:p>
            <a:pPr marL="0" indent="0" algn="just">
              <a:lnSpc>
                <a:spcPct val="114000"/>
              </a:lnSpc>
              <a:spcBef>
                <a:spcPts val="0"/>
              </a:spcBef>
              <a:buNone/>
            </a:pPr>
            <a:endParaRPr lang="it-IT" sz="2000" kern="0" dirty="0">
              <a:cs typeface="Times New Roman" panose="02020603050405020304" pitchFamily="18" charset="0"/>
            </a:endParaRPr>
          </a:p>
          <a:p>
            <a:pPr algn="just">
              <a:lnSpc>
                <a:spcPct val="114000"/>
              </a:lnSpc>
              <a:spcBef>
                <a:spcPts val="0"/>
              </a:spcBef>
              <a:buFont typeface="Wingdings" pitchFamily="2" charset="2"/>
              <a:buChar char="Ø"/>
            </a:pPr>
            <a:r>
              <a:rPr lang="it-IT" sz="2000" kern="0" dirty="0">
                <a:effectLst/>
                <a:cs typeface="Times New Roman" panose="02020603050405020304" pitchFamily="18" charset="0"/>
              </a:rPr>
              <a:t>l’efficacia di alcuni interventi è tanto maggiore, quanto è più ampio </a:t>
            </a:r>
            <a:r>
              <a:rPr lang="it-IT" sz="2000" kern="0" dirty="0">
                <a:cs typeface="Times New Roman" panose="02020603050405020304" pitchFamily="18" charset="0"/>
              </a:rPr>
              <a:t>il numero dei Paesi della comunità internazionale che la adottano;</a:t>
            </a:r>
          </a:p>
          <a:p>
            <a:pPr algn="just">
              <a:lnSpc>
                <a:spcPct val="114000"/>
              </a:lnSpc>
              <a:spcBef>
                <a:spcPts val="0"/>
              </a:spcBef>
              <a:buFont typeface="Wingdings" pitchFamily="2" charset="2"/>
              <a:buChar char="Ø"/>
            </a:pPr>
            <a:endParaRPr lang="it-IT" sz="2000" kern="0" dirty="0">
              <a:cs typeface="Times New Roman" panose="02020603050405020304" pitchFamily="18" charset="0"/>
            </a:endParaRPr>
          </a:p>
          <a:p>
            <a:pPr algn="just">
              <a:lnSpc>
                <a:spcPct val="114000"/>
              </a:lnSpc>
              <a:spcBef>
                <a:spcPts val="0"/>
              </a:spcBef>
              <a:buFont typeface="Wingdings" pitchFamily="2" charset="2"/>
              <a:buChar char="Ø"/>
            </a:pPr>
            <a:r>
              <a:rPr lang="it-IT" sz="2000" kern="0" dirty="0">
                <a:cs typeface="Times New Roman" panose="02020603050405020304" pitchFamily="18" charset="0"/>
              </a:rPr>
              <a:t>o</a:t>
            </a:r>
            <a:r>
              <a:rPr lang="it-IT" sz="2000" kern="0" dirty="0">
                <a:effectLst/>
                <a:cs typeface="Times New Roman" panose="02020603050405020304" pitchFamily="18" charset="0"/>
              </a:rPr>
              <a:t>gni Stato deve ponderare le esigenze di attrazione di investimenti esteri </a:t>
            </a:r>
            <a:r>
              <a:rPr lang="it-IT" sz="2000" kern="0" dirty="0">
                <a:cs typeface="Times New Roman" panose="02020603050405020304" pitchFamily="18" charset="0"/>
              </a:rPr>
              <a:t>(e, dunque, la naturale preferenza al riconoscimento di regime agevolativi) con le ordinarie esigenze di gettito.</a:t>
            </a:r>
            <a:endParaRPr lang="it-IT" sz="2000" dirty="0">
              <a:effectLst/>
            </a:endParaRPr>
          </a:p>
          <a:p>
            <a:pPr marL="0" indent="0" algn="just">
              <a:lnSpc>
                <a:spcPct val="100000"/>
              </a:lnSpc>
              <a:spcBef>
                <a:spcPts val="0"/>
              </a:spcBef>
              <a:buNone/>
            </a:pPr>
            <a:endParaRPr lang="it-IT" sz="2000" b="1" kern="0" dirty="0">
              <a:effectLst/>
              <a:ea typeface="Aptos" panose="020B0004020202020204" pitchFamily="34" charset="0"/>
              <a:cs typeface="Times New Roman" panose="02020603050405020304" pitchFamily="18" charset="0"/>
            </a:endParaRPr>
          </a:p>
        </p:txBody>
      </p:sp>
      <p:sp>
        <p:nvSpPr>
          <p:cNvPr id="4" name="Segnaposto data 3">
            <a:extLst>
              <a:ext uri="{FF2B5EF4-FFF2-40B4-BE49-F238E27FC236}">
                <a16:creationId xmlns:a16="http://schemas.microsoft.com/office/drawing/2014/main" id="{5E427ACE-8112-B653-F7A4-1E206C4577EF}"/>
              </a:ext>
            </a:extLst>
          </p:cNvPr>
          <p:cNvSpPr>
            <a:spLocks noGrp="1"/>
          </p:cNvSpPr>
          <p:nvPr>
            <p:ph type="dt" sz="half" idx="10"/>
          </p:nvPr>
        </p:nvSpPr>
        <p:spPr/>
        <p:txBody>
          <a:bodyPr/>
          <a:lstStyle/>
          <a:p>
            <a:pPr>
              <a:defRPr/>
            </a:pPr>
            <a:r>
              <a:rPr lang="it-IT"/>
              <a:t>20 giugno 2024</a:t>
            </a:r>
          </a:p>
        </p:txBody>
      </p:sp>
      <p:sp>
        <p:nvSpPr>
          <p:cNvPr id="5" name="Segnaposto piè di pagina 4">
            <a:extLst>
              <a:ext uri="{FF2B5EF4-FFF2-40B4-BE49-F238E27FC236}">
                <a16:creationId xmlns:a16="http://schemas.microsoft.com/office/drawing/2014/main" id="{F851A3C7-BF62-AD7C-C901-86B068701574}"/>
              </a:ext>
            </a:extLst>
          </p:cNvPr>
          <p:cNvSpPr>
            <a:spLocks noGrp="1"/>
          </p:cNvSpPr>
          <p:nvPr>
            <p:ph type="ftr" sz="quarter" idx="11"/>
          </p:nvPr>
        </p:nvSpPr>
        <p:spPr/>
        <p:txBody>
          <a:bodyPr/>
          <a:lstStyle/>
          <a:p>
            <a:pPr>
              <a:defRPr/>
            </a:pPr>
            <a:r>
              <a:rPr lang="it-IT"/>
              <a:t>Prof. Federico Rasi</a:t>
            </a:r>
          </a:p>
        </p:txBody>
      </p:sp>
      <p:sp>
        <p:nvSpPr>
          <p:cNvPr id="6" name="Segnaposto numero diapositiva 5">
            <a:extLst>
              <a:ext uri="{FF2B5EF4-FFF2-40B4-BE49-F238E27FC236}">
                <a16:creationId xmlns:a16="http://schemas.microsoft.com/office/drawing/2014/main" id="{7EDBB893-4B91-B603-C29F-99E20BA3EE3C}"/>
              </a:ext>
            </a:extLst>
          </p:cNvPr>
          <p:cNvSpPr>
            <a:spLocks noGrp="1"/>
          </p:cNvSpPr>
          <p:nvPr>
            <p:ph type="sldNum" sz="quarter" idx="12"/>
          </p:nvPr>
        </p:nvSpPr>
        <p:spPr/>
        <p:txBody>
          <a:bodyPr/>
          <a:lstStyle/>
          <a:p>
            <a:fld id="{3C00F159-28E3-204F-8E6C-7E920A817A12}" type="slidenum">
              <a:rPr lang="it-IT" altLang="it-IT" smtClean="0"/>
              <a:pPr/>
              <a:t>4</a:t>
            </a:fld>
            <a:endParaRPr lang="it-IT" altLang="it-IT"/>
          </a:p>
        </p:txBody>
      </p:sp>
    </p:spTree>
    <p:extLst>
      <p:ext uri="{BB962C8B-B14F-4D97-AF65-F5344CB8AC3E}">
        <p14:creationId xmlns:p14="http://schemas.microsoft.com/office/powerpoint/2010/main" val="3185255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7384921-25A1-AFFF-A550-58BD347313DA}"/>
              </a:ext>
            </a:extLst>
          </p:cNvPr>
          <p:cNvSpPr>
            <a:spLocks noGrp="1"/>
          </p:cNvSpPr>
          <p:nvPr>
            <p:ph idx="1"/>
          </p:nvPr>
        </p:nvSpPr>
        <p:spPr>
          <a:xfrm>
            <a:off x="251520" y="1196752"/>
            <a:ext cx="8712968" cy="5184576"/>
          </a:xfrm>
        </p:spPr>
        <p:txBody>
          <a:bodyPr>
            <a:noAutofit/>
          </a:bodyPr>
          <a:lstStyle/>
          <a:p>
            <a:pPr marL="0" indent="0" algn="just">
              <a:lnSpc>
                <a:spcPct val="114000"/>
              </a:lnSpc>
              <a:spcBef>
                <a:spcPts val="0"/>
              </a:spcBef>
              <a:buNone/>
            </a:pPr>
            <a:r>
              <a:rPr lang="it-IT" sz="2400" kern="0" dirty="0">
                <a:effectLst/>
                <a:ea typeface="Aptos" panose="020B0004020202020204" pitchFamily="34" charset="0"/>
                <a:cs typeface="Times New Roman" panose="02020603050405020304" pitchFamily="18" charset="0"/>
              </a:rPr>
              <a:t>Simili interventi incidono:</a:t>
            </a:r>
          </a:p>
          <a:p>
            <a:pPr marL="0" indent="0" algn="just">
              <a:lnSpc>
                <a:spcPct val="114000"/>
              </a:lnSpc>
              <a:spcBef>
                <a:spcPts val="0"/>
              </a:spcBef>
              <a:buNone/>
            </a:pPr>
            <a:endParaRPr lang="it-IT" sz="2400" kern="0" dirty="0">
              <a:effectLst/>
              <a:ea typeface="Aptos" panose="020B0004020202020204" pitchFamily="34" charset="0"/>
              <a:cs typeface="Times New Roman" panose="02020603050405020304" pitchFamily="18" charset="0"/>
            </a:endParaRPr>
          </a:p>
          <a:p>
            <a:pPr marL="360000" indent="-360000" algn="just">
              <a:lnSpc>
                <a:spcPct val="114000"/>
              </a:lnSpc>
              <a:spcBef>
                <a:spcPts val="0"/>
              </a:spcBef>
              <a:buFont typeface="Wingdings" pitchFamily="2" charset="2"/>
              <a:buChar char="Ø"/>
            </a:pPr>
            <a:r>
              <a:rPr lang="it-IT" sz="2400" kern="0" dirty="0">
                <a:ea typeface="Aptos" panose="020B0004020202020204" pitchFamily="34" charset="0"/>
                <a:cs typeface="Times New Roman" panose="02020603050405020304" pitchFamily="18" charset="0"/>
              </a:rPr>
              <a:t>sulla determinazione del tributo (base imponibile, aliquota, deduzioni, detrazioni, crediti, presupposto del prelievo ed elementi costitutivi della fattispecie, ecc.) al fine di accordare regimi di favore rispetto a quelli ordinari;</a:t>
            </a:r>
          </a:p>
          <a:p>
            <a:pPr marL="360000" indent="-360000" algn="just">
              <a:lnSpc>
                <a:spcPct val="114000"/>
              </a:lnSpc>
              <a:spcBef>
                <a:spcPts val="0"/>
              </a:spcBef>
              <a:buFont typeface="Wingdings" pitchFamily="2" charset="2"/>
              <a:buChar char="Ø"/>
            </a:pPr>
            <a:endParaRPr lang="it-IT" sz="2400" kern="0" dirty="0">
              <a:ea typeface="Aptos" panose="020B0004020202020204" pitchFamily="34" charset="0"/>
              <a:cs typeface="Times New Roman" panose="02020603050405020304" pitchFamily="18" charset="0"/>
            </a:endParaRPr>
          </a:p>
          <a:p>
            <a:pPr marL="360000" indent="-360000" algn="just">
              <a:lnSpc>
                <a:spcPct val="114000"/>
              </a:lnSpc>
              <a:spcBef>
                <a:spcPts val="0"/>
              </a:spcBef>
              <a:buFont typeface="Wingdings" pitchFamily="2" charset="2"/>
              <a:buChar char="Ø"/>
            </a:pPr>
            <a:r>
              <a:rPr lang="it-IT" sz="2400" kern="0" dirty="0">
                <a:ea typeface="Aptos" panose="020B0004020202020204" pitchFamily="34" charset="0"/>
                <a:cs typeface="Times New Roman" panose="02020603050405020304" pitchFamily="18" charset="0"/>
              </a:rPr>
              <a:t>sui moduli attuativi dell’obbligazione tributaria (interpello, possibilità di interlocuzioni e accordi con l’Amministrazione finanziaria, ecc.) al fine di assicurare all’investitore certezza e stabilità nei rapporti.</a:t>
            </a:r>
          </a:p>
          <a:p>
            <a:pPr algn="just">
              <a:lnSpc>
                <a:spcPct val="114000"/>
              </a:lnSpc>
              <a:spcBef>
                <a:spcPts val="0"/>
              </a:spcBef>
              <a:buFont typeface="Wingdings" pitchFamily="2" charset="2"/>
              <a:buChar char="Ø"/>
            </a:pPr>
            <a:endParaRPr lang="it-IT" sz="2000" kern="0" dirty="0">
              <a:ea typeface="Aptos" panose="020B0004020202020204" pitchFamily="34" charset="0"/>
              <a:cs typeface="Times New Roman" panose="02020603050405020304" pitchFamily="18" charset="0"/>
            </a:endParaRPr>
          </a:p>
          <a:p>
            <a:pPr algn="just">
              <a:lnSpc>
                <a:spcPct val="114000"/>
              </a:lnSpc>
              <a:spcBef>
                <a:spcPts val="0"/>
              </a:spcBef>
              <a:buFont typeface="Wingdings" pitchFamily="2" charset="2"/>
              <a:buChar char="Ø"/>
            </a:pPr>
            <a:endParaRPr lang="it-IT" sz="2000" kern="0" dirty="0">
              <a:ea typeface="Aptos" panose="020B0004020202020204" pitchFamily="34" charset="0"/>
              <a:cs typeface="Times New Roman" panose="02020603050405020304" pitchFamily="18" charset="0"/>
            </a:endParaRPr>
          </a:p>
          <a:p>
            <a:pPr algn="just">
              <a:lnSpc>
                <a:spcPct val="114000"/>
              </a:lnSpc>
              <a:spcBef>
                <a:spcPts val="0"/>
              </a:spcBef>
              <a:buFont typeface="Wingdings" pitchFamily="2" charset="2"/>
              <a:buChar char="Ø"/>
            </a:pPr>
            <a:endParaRPr lang="it-IT" sz="2000" kern="0" dirty="0">
              <a:effectLst/>
              <a:ea typeface="Aptos" panose="020B0004020202020204" pitchFamily="34" charset="0"/>
              <a:cs typeface="Times New Roman" panose="02020603050405020304" pitchFamily="18" charset="0"/>
            </a:endParaRPr>
          </a:p>
        </p:txBody>
      </p:sp>
      <p:sp>
        <p:nvSpPr>
          <p:cNvPr id="4" name="Segnaposto data 3">
            <a:extLst>
              <a:ext uri="{FF2B5EF4-FFF2-40B4-BE49-F238E27FC236}">
                <a16:creationId xmlns:a16="http://schemas.microsoft.com/office/drawing/2014/main" id="{5E427ACE-8112-B653-F7A4-1E206C4577EF}"/>
              </a:ext>
            </a:extLst>
          </p:cNvPr>
          <p:cNvSpPr>
            <a:spLocks noGrp="1"/>
          </p:cNvSpPr>
          <p:nvPr>
            <p:ph type="dt" sz="half" idx="10"/>
          </p:nvPr>
        </p:nvSpPr>
        <p:spPr/>
        <p:txBody>
          <a:bodyPr/>
          <a:lstStyle/>
          <a:p>
            <a:pPr>
              <a:defRPr/>
            </a:pPr>
            <a:r>
              <a:rPr lang="it-IT"/>
              <a:t>20 giugno 2024</a:t>
            </a:r>
          </a:p>
        </p:txBody>
      </p:sp>
      <p:sp>
        <p:nvSpPr>
          <p:cNvPr id="5" name="Segnaposto piè di pagina 4">
            <a:extLst>
              <a:ext uri="{FF2B5EF4-FFF2-40B4-BE49-F238E27FC236}">
                <a16:creationId xmlns:a16="http://schemas.microsoft.com/office/drawing/2014/main" id="{F851A3C7-BF62-AD7C-C901-86B068701574}"/>
              </a:ext>
            </a:extLst>
          </p:cNvPr>
          <p:cNvSpPr>
            <a:spLocks noGrp="1"/>
          </p:cNvSpPr>
          <p:nvPr>
            <p:ph type="ftr" sz="quarter" idx="11"/>
          </p:nvPr>
        </p:nvSpPr>
        <p:spPr/>
        <p:txBody>
          <a:bodyPr/>
          <a:lstStyle/>
          <a:p>
            <a:pPr>
              <a:defRPr/>
            </a:pPr>
            <a:r>
              <a:rPr lang="it-IT"/>
              <a:t>Prof. Federico Rasi</a:t>
            </a:r>
          </a:p>
        </p:txBody>
      </p:sp>
      <p:sp>
        <p:nvSpPr>
          <p:cNvPr id="6" name="Segnaposto numero diapositiva 5">
            <a:extLst>
              <a:ext uri="{FF2B5EF4-FFF2-40B4-BE49-F238E27FC236}">
                <a16:creationId xmlns:a16="http://schemas.microsoft.com/office/drawing/2014/main" id="{7EDBB893-4B91-B603-C29F-99E20BA3EE3C}"/>
              </a:ext>
            </a:extLst>
          </p:cNvPr>
          <p:cNvSpPr>
            <a:spLocks noGrp="1"/>
          </p:cNvSpPr>
          <p:nvPr>
            <p:ph type="sldNum" sz="quarter" idx="12"/>
          </p:nvPr>
        </p:nvSpPr>
        <p:spPr/>
        <p:txBody>
          <a:bodyPr/>
          <a:lstStyle/>
          <a:p>
            <a:fld id="{3C00F159-28E3-204F-8E6C-7E920A817A12}" type="slidenum">
              <a:rPr lang="it-IT" altLang="it-IT" smtClean="0"/>
              <a:pPr/>
              <a:t>5</a:t>
            </a:fld>
            <a:endParaRPr lang="it-IT" altLang="it-IT"/>
          </a:p>
        </p:txBody>
      </p:sp>
    </p:spTree>
    <p:extLst>
      <p:ext uri="{BB962C8B-B14F-4D97-AF65-F5344CB8AC3E}">
        <p14:creationId xmlns:p14="http://schemas.microsoft.com/office/powerpoint/2010/main" val="222401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7384921-25A1-AFFF-A550-58BD347313DA}"/>
              </a:ext>
            </a:extLst>
          </p:cNvPr>
          <p:cNvSpPr>
            <a:spLocks noGrp="1"/>
          </p:cNvSpPr>
          <p:nvPr>
            <p:ph idx="1"/>
          </p:nvPr>
        </p:nvSpPr>
        <p:spPr>
          <a:xfrm>
            <a:off x="251520" y="1196752"/>
            <a:ext cx="8712968" cy="5184576"/>
          </a:xfrm>
        </p:spPr>
        <p:txBody>
          <a:bodyPr>
            <a:noAutofit/>
          </a:bodyPr>
          <a:lstStyle/>
          <a:p>
            <a:pPr marL="0" indent="0" algn="just">
              <a:lnSpc>
                <a:spcPct val="100000"/>
              </a:lnSpc>
              <a:spcBef>
                <a:spcPts val="0"/>
              </a:spcBef>
              <a:buNone/>
            </a:pPr>
            <a:r>
              <a:rPr lang="en-US" sz="1500" b="1" kern="0" dirty="0">
                <a:effectLst/>
                <a:ea typeface="Aptos" panose="020B0004020202020204" pitchFamily="34" charset="0"/>
                <a:cs typeface="Times New Roman" panose="02020603050405020304" pitchFamily="18" charset="0"/>
              </a:rPr>
              <a:t>Art. 5, </a:t>
            </a:r>
            <a:r>
              <a:rPr lang="en-US" sz="1500" b="1" kern="0" dirty="0" err="1">
                <a:effectLst/>
                <a:ea typeface="Aptos" panose="020B0004020202020204" pitchFamily="34" charset="0"/>
                <a:cs typeface="Times New Roman" panose="02020603050405020304" pitchFamily="18" charset="0"/>
              </a:rPr>
              <a:t>d.lgs</a:t>
            </a:r>
            <a:r>
              <a:rPr lang="en-US" sz="1500" b="1" kern="0" dirty="0">
                <a:effectLst/>
                <a:ea typeface="Aptos" panose="020B0004020202020204" pitchFamily="34" charset="0"/>
                <a:cs typeface="Times New Roman" panose="02020603050405020304" pitchFamily="18" charset="0"/>
              </a:rPr>
              <a:t>. 27 </a:t>
            </a:r>
            <a:r>
              <a:rPr lang="en-US" sz="1500" b="1" kern="0" dirty="0" err="1">
                <a:effectLst/>
                <a:ea typeface="Aptos" panose="020B0004020202020204" pitchFamily="34" charset="0"/>
                <a:cs typeface="Times New Roman" panose="02020603050405020304" pitchFamily="18" charset="0"/>
              </a:rPr>
              <a:t>dicembre</a:t>
            </a:r>
            <a:r>
              <a:rPr lang="en-US" sz="1500" b="1" kern="0" dirty="0">
                <a:effectLst/>
                <a:ea typeface="Aptos" panose="020B0004020202020204" pitchFamily="34" charset="0"/>
                <a:cs typeface="Times New Roman" panose="02020603050405020304" pitchFamily="18" charset="0"/>
              </a:rPr>
              <a:t> 2023, n. 209 - </a:t>
            </a:r>
            <a:r>
              <a:rPr lang="it-IT" sz="1500" b="1" kern="0" dirty="0">
                <a:effectLst/>
                <a:ea typeface="Aptos" panose="020B0004020202020204" pitchFamily="34" charset="0"/>
                <a:cs typeface="Times New Roman" panose="02020603050405020304" pitchFamily="18" charset="0"/>
              </a:rPr>
              <a:t>Nuovo regime agevolativo a favore dei lavoratori </a:t>
            </a:r>
            <a:r>
              <a:rPr lang="it-IT" sz="1500" b="1" kern="0" dirty="0" err="1">
                <a:effectLst/>
                <a:ea typeface="Aptos" panose="020B0004020202020204" pitchFamily="34" charset="0"/>
                <a:cs typeface="Times New Roman" panose="02020603050405020304" pitchFamily="18" charset="0"/>
              </a:rPr>
              <a:t>impatriati</a:t>
            </a:r>
            <a:endParaRPr lang="it-IT" sz="1500" b="1" kern="100" dirty="0">
              <a:effectLst/>
              <a:ea typeface="Aptos" panose="020B0004020202020204" pitchFamily="34" charset="0"/>
              <a:cs typeface="Times New Roman" panose="02020603050405020304" pitchFamily="18" charset="0"/>
            </a:endParaRPr>
          </a:p>
          <a:p>
            <a:pPr marL="0" indent="0" algn="just">
              <a:lnSpc>
                <a:spcPct val="100000"/>
              </a:lnSpc>
              <a:spcBef>
                <a:spcPts val="0"/>
              </a:spcBef>
              <a:buNone/>
            </a:pPr>
            <a:r>
              <a:rPr lang="it-IT" sz="1500" kern="0" dirty="0">
                <a:effectLst/>
                <a:ea typeface="Aptos" panose="020B0004020202020204" pitchFamily="34" charset="0"/>
                <a:cs typeface="Times New Roman" panose="02020603050405020304" pitchFamily="18" charset="0"/>
              </a:rPr>
              <a:t> </a:t>
            </a:r>
            <a:endParaRPr lang="it-IT" sz="1500" kern="100" dirty="0">
              <a:effectLst/>
              <a:ea typeface="Aptos" panose="020B0004020202020204" pitchFamily="34" charset="0"/>
              <a:cs typeface="Times New Roman" panose="02020603050405020304" pitchFamily="18" charset="0"/>
            </a:endParaRPr>
          </a:p>
          <a:p>
            <a:pPr marL="0" indent="0" algn="just">
              <a:lnSpc>
                <a:spcPct val="100000"/>
              </a:lnSpc>
              <a:spcBef>
                <a:spcPts val="0"/>
              </a:spcBef>
              <a:buNone/>
            </a:pPr>
            <a:r>
              <a:rPr lang="it-IT" sz="1500" i="1" kern="0" dirty="0">
                <a:effectLst/>
                <a:ea typeface="Aptos" panose="020B0004020202020204" pitchFamily="34" charset="0"/>
                <a:cs typeface="Times New Roman" panose="02020603050405020304" pitchFamily="18" charset="0"/>
              </a:rPr>
              <a:t>1. I redditi di lavoro dipendente, i redditi assimilati a quelli di lavoro dipendente, i redditi di lavoro autonomo derivanti dall’esercizio di arti e professioni prodotti in Italia da lavoratori che trasferiscono la residenza nel territorio dello Stato … entro il limite annuo di 600.000 euro concorrono alla formazione del reddito complessivo limitatamente al 50 per cento del loro ammontare al ricorrere </a:t>
            </a:r>
            <a:r>
              <a:rPr lang="it-IT" sz="1500" kern="0" dirty="0">
                <a:effectLst/>
                <a:ea typeface="Aptos" panose="020B0004020202020204" pitchFamily="34" charset="0"/>
                <a:cs typeface="Times New Roman" panose="02020603050405020304" pitchFamily="18" charset="0"/>
              </a:rPr>
              <a:t>[di talune] </a:t>
            </a:r>
            <a:r>
              <a:rPr lang="it-IT" sz="1500" i="1" kern="0" dirty="0">
                <a:effectLst/>
                <a:ea typeface="Aptos" panose="020B0004020202020204" pitchFamily="34" charset="0"/>
                <a:cs typeface="Times New Roman" panose="02020603050405020304" pitchFamily="18" charset="0"/>
              </a:rPr>
              <a:t>condizioni</a:t>
            </a:r>
            <a:endParaRPr lang="it-IT" sz="1500" i="1" kern="100" dirty="0">
              <a:effectLst/>
              <a:ea typeface="Aptos" panose="020B0004020202020204" pitchFamily="34" charset="0"/>
              <a:cs typeface="Times New Roman" panose="02020603050405020304" pitchFamily="18" charset="0"/>
            </a:endParaRPr>
          </a:p>
          <a:p>
            <a:pPr marL="0" indent="0" algn="just">
              <a:lnSpc>
                <a:spcPct val="100000"/>
              </a:lnSpc>
              <a:spcBef>
                <a:spcPts val="0"/>
              </a:spcBef>
              <a:buNone/>
            </a:pPr>
            <a:r>
              <a:rPr lang="it-IT" sz="1500" i="1" kern="0" dirty="0">
                <a:effectLst/>
                <a:ea typeface="Aptos" panose="020B0004020202020204" pitchFamily="34" charset="0"/>
                <a:cs typeface="Times New Roman" panose="02020603050405020304" pitchFamily="18" charset="0"/>
              </a:rPr>
              <a:t> </a:t>
            </a:r>
            <a:endParaRPr lang="it-IT" sz="1500" i="1" kern="100" dirty="0">
              <a:effectLst/>
              <a:ea typeface="Aptos" panose="020B0004020202020204" pitchFamily="34" charset="0"/>
              <a:cs typeface="Times New Roman" panose="02020603050405020304" pitchFamily="18" charset="0"/>
            </a:endParaRPr>
          </a:p>
          <a:p>
            <a:pPr marL="0" indent="0" algn="just">
              <a:lnSpc>
                <a:spcPct val="100000"/>
              </a:lnSpc>
              <a:spcBef>
                <a:spcPts val="0"/>
              </a:spcBef>
              <a:buNone/>
            </a:pPr>
            <a:r>
              <a:rPr lang="it-IT" sz="1500" b="1" i="1" kern="0" dirty="0">
                <a:effectLst/>
                <a:ea typeface="Aptos" panose="020B0004020202020204" pitchFamily="34" charset="0"/>
                <a:cs typeface="Times New Roman" panose="02020603050405020304" pitchFamily="18" charset="0"/>
              </a:rPr>
              <a:t>7. Le disposizioni del presente articolo si applicano nel rispetto delle condizioni e dei limiti del regolamento (UE) 1407/2013 della Commissione, del 18 dicembre 2013, relativo all’applicazione degli articoli 107 e 108 del Trattato sul funzionamento dell’Unione europea agli aiuti de </a:t>
            </a:r>
            <a:r>
              <a:rPr lang="it-IT" sz="1500" b="1" i="1" kern="0" dirty="0" err="1">
                <a:effectLst/>
                <a:ea typeface="Aptos" panose="020B0004020202020204" pitchFamily="34" charset="0"/>
                <a:cs typeface="Times New Roman" panose="02020603050405020304" pitchFamily="18" charset="0"/>
              </a:rPr>
              <a:t>minimis</a:t>
            </a:r>
            <a:r>
              <a:rPr lang="it-IT" sz="1500" b="1" i="1" kern="0" dirty="0">
                <a:effectLst/>
                <a:ea typeface="Aptos" panose="020B0004020202020204" pitchFamily="34" charset="0"/>
                <a:cs typeface="Times New Roman" panose="02020603050405020304" pitchFamily="18" charset="0"/>
              </a:rPr>
              <a:t>, del regolamento (UE) 1408/2013 della Commissione, del 18 dicembre 2013, relativo all’applicazione degli articoli 107 e 108 del Trattato sul funzionamento dell’Unione europea agli aiuti de </a:t>
            </a:r>
            <a:r>
              <a:rPr lang="it-IT" sz="1500" b="1" i="1" kern="0" dirty="0" err="1">
                <a:effectLst/>
                <a:ea typeface="Aptos" panose="020B0004020202020204" pitchFamily="34" charset="0"/>
                <a:cs typeface="Times New Roman" panose="02020603050405020304" pitchFamily="18" charset="0"/>
              </a:rPr>
              <a:t>minimis</a:t>
            </a:r>
            <a:r>
              <a:rPr lang="it-IT" sz="1500" b="1" i="1" kern="0" dirty="0">
                <a:effectLst/>
                <a:ea typeface="Aptos" panose="020B0004020202020204" pitchFamily="34" charset="0"/>
                <a:cs typeface="Times New Roman" panose="02020603050405020304" pitchFamily="18" charset="0"/>
              </a:rPr>
              <a:t> nel settore agricolo, e del regolamento (UE) 717/2014 della Commissione, del 27 giugno 2014, relativo all’applicazione degli articoli 107 e 108 del Trattato sul funzionamento dell’Unione europea agli aiuti de </a:t>
            </a:r>
            <a:r>
              <a:rPr lang="it-IT" sz="1500" b="1" i="1" kern="0" dirty="0" err="1">
                <a:effectLst/>
                <a:ea typeface="Aptos" panose="020B0004020202020204" pitchFamily="34" charset="0"/>
                <a:cs typeface="Times New Roman" panose="02020603050405020304" pitchFamily="18" charset="0"/>
              </a:rPr>
              <a:t>minimis</a:t>
            </a:r>
            <a:r>
              <a:rPr lang="it-IT" sz="1500" b="1" i="1" kern="0" dirty="0">
                <a:effectLst/>
                <a:ea typeface="Aptos" panose="020B0004020202020204" pitchFamily="34" charset="0"/>
                <a:cs typeface="Times New Roman" panose="02020603050405020304" pitchFamily="18" charset="0"/>
              </a:rPr>
              <a:t> nel settore della pesca e dell’acquacoltura.</a:t>
            </a:r>
            <a:endParaRPr lang="it-IT" sz="1500" b="1" i="1" kern="100" dirty="0">
              <a:effectLst/>
              <a:ea typeface="Aptos" panose="020B0004020202020204" pitchFamily="34" charset="0"/>
              <a:cs typeface="Times New Roman" panose="02020603050405020304" pitchFamily="18" charset="0"/>
            </a:endParaRPr>
          </a:p>
          <a:p>
            <a:pPr marL="0" indent="0" algn="just">
              <a:lnSpc>
                <a:spcPct val="100000"/>
              </a:lnSpc>
              <a:spcBef>
                <a:spcPts val="0"/>
              </a:spcBef>
              <a:buNone/>
            </a:pPr>
            <a:r>
              <a:rPr lang="it-IT" sz="1500" i="1" kern="0" dirty="0">
                <a:effectLst/>
                <a:ea typeface="Aptos" panose="020B0004020202020204" pitchFamily="34" charset="0"/>
                <a:cs typeface="Times New Roman" panose="02020603050405020304" pitchFamily="18" charset="0"/>
              </a:rPr>
              <a:t> </a:t>
            </a:r>
            <a:endParaRPr lang="it-IT" sz="1500" i="1" kern="100" dirty="0">
              <a:effectLst/>
              <a:ea typeface="Aptos" panose="020B0004020202020204" pitchFamily="34" charset="0"/>
              <a:cs typeface="Times New Roman" panose="02020603050405020304" pitchFamily="18" charset="0"/>
            </a:endParaRPr>
          </a:p>
          <a:p>
            <a:pPr marL="0" indent="0" algn="just">
              <a:lnSpc>
                <a:spcPct val="100000"/>
              </a:lnSpc>
              <a:spcBef>
                <a:spcPts val="0"/>
              </a:spcBef>
              <a:buNone/>
            </a:pPr>
            <a:r>
              <a:rPr lang="it-IT" sz="1500" i="1" kern="0" dirty="0">
                <a:effectLst/>
                <a:ea typeface="Aptos" panose="020B0004020202020204" pitchFamily="34" charset="0"/>
                <a:cs typeface="Times New Roman" panose="02020603050405020304" pitchFamily="18" charset="0"/>
              </a:rPr>
              <a:t>9. Dalla data di entrata in vigore del presente decreto sono abrogati l’articolo 16 del decreto legislativo 14 settembre 2015, n. 147, e l’articolo 5, commi 2-bis, 2-ter e 2-quater, del decreto-legge 30 aprile 2019, n. 34, convertito, con modificazioni, dalla legge 28 giugno 2019, n. 58. Tuttavia, le disposizioni di cui al primo periodo continuano a trovare applicazione nei confronti dei soggetti che hanno trasferito la loro residenza anagrafica in Italia entro il 31 dicembre 2023 ovvero, per i rapporti di lavoro sportivo, che hanno stipulato il relativo contratto entro la stessa data.</a:t>
            </a:r>
            <a:endParaRPr lang="it-IT" sz="1500" i="1" kern="100" dirty="0">
              <a:effectLst/>
              <a:ea typeface="Aptos" panose="020B0004020202020204" pitchFamily="34" charset="0"/>
              <a:cs typeface="Times New Roman" panose="02020603050405020304" pitchFamily="18" charset="0"/>
            </a:endParaRPr>
          </a:p>
          <a:p>
            <a:pPr marL="0" indent="0" algn="just">
              <a:lnSpc>
                <a:spcPct val="100000"/>
              </a:lnSpc>
              <a:spcBef>
                <a:spcPts val="0"/>
              </a:spcBef>
              <a:buNone/>
            </a:pPr>
            <a:r>
              <a:rPr lang="it-IT" sz="1600" kern="0" dirty="0">
                <a:effectLst/>
                <a:ea typeface="Aptos" panose="020B0004020202020204" pitchFamily="34" charset="0"/>
                <a:cs typeface="Times New Roman" panose="02020603050405020304" pitchFamily="18" charset="0"/>
              </a:rPr>
              <a:t> </a:t>
            </a:r>
            <a:endParaRPr lang="it-IT" sz="1600" kern="100" dirty="0">
              <a:effectLst/>
              <a:ea typeface="Aptos" panose="020B0004020202020204" pitchFamily="34" charset="0"/>
              <a:cs typeface="Times New Roman" panose="02020603050405020304" pitchFamily="18" charset="0"/>
            </a:endParaRPr>
          </a:p>
          <a:p>
            <a:pPr marL="0" indent="0" algn="just">
              <a:lnSpc>
                <a:spcPct val="100000"/>
              </a:lnSpc>
              <a:spcBef>
                <a:spcPts val="0"/>
              </a:spcBef>
              <a:buNone/>
            </a:pPr>
            <a:r>
              <a:rPr lang="it-IT" sz="1600" kern="0" dirty="0">
                <a:effectLst/>
                <a:ea typeface="Aptos" panose="020B0004020202020204" pitchFamily="34" charset="0"/>
                <a:cs typeface="Times New Roman" panose="02020603050405020304" pitchFamily="18" charset="0"/>
              </a:rPr>
              <a:t> </a:t>
            </a:r>
            <a:endParaRPr lang="it-IT" sz="2000" kern="0" dirty="0">
              <a:effectLst/>
              <a:ea typeface="Aptos" panose="020B0004020202020204" pitchFamily="34" charset="0"/>
              <a:cs typeface="Times New Roman" panose="02020603050405020304" pitchFamily="18" charset="0"/>
            </a:endParaRPr>
          </a:p>
        </p:txBody>
      </p:sp>
      <p:sp>
        <p:nvSpPr>
          <p:cNvPr id="4" name="Segnaposto data 3">
            <a:extLst>
              <a:ext uri="{FF2B5EF4-FFF2-40B4-BE49-F238E27FC236}">
                <a16:creationId xmlns:a16="http://schemas.microsoft.com/office/drawing/2014/main" id="{5E427ACE-8112-B653-F7A4-1E206C4577EF}"/>
              </a:ext>
            </a:extLst>
          </p:cNvPr>
          <p:cNvSpPr>
            <a:spLocks noGrp="1"/>
          </p:cNvSpPr>
          <p:nvPr>
            <p:ph type="dt" sz="half" idx="10"/>
          </p:nvPr>
        </p:nvSpPr>
        <p:spPr/>
        <p:txBody>
          <a:bodyPr/>
          <a:lstStyle/>
          <a:p>
            <a:pPr>
              <a:defRPr/>
            </a:pPr>
            <a:r>
              <a:rPr lang="it-IT"/>
              <a:t>20 giugno 2024</a:t>
            </a:r>
          </a:p>
        </p:txBody>
      </p:sp>
      <p:sp>
        <p:nvSpPr>
          <p:cNvPr id="5" name="Segnaposto piè di pagina 4">
            <a:extLst>
              <a:ext uri="{FF2B5EF4-FFF2-40B4-BE49-F238E27FC236}">
                <a16:creationId xmlns:a16="http://schemas.microsoft.com/office/drawing/2014/main" id="{F851A3C7-BF62-AD7C-C901-86B068701574}"/>
              </a:ext>
            </a:extLst>
          </p:cNvPr>
          <p:cNvSpPr>
            <a:spLocks noGrp="1"/>
          </p:cNvSpPr>
          <p:nvPr>
            <p:ph type="ftr" sz="quarter" idx="11"/>
          </p:nvPr>
        </p:nvSpPr>
        <p:spPr/>
        <p:txBody>
          <a:bodyPr/>
          <a:lstStyle/>
          <a:p>
            <a:pPr>
              <a:defRPr/>
            </a:pPr>
            <a:r>
              <a:rPr lang="it-IT" dirty="0"/>
              <a:t>Prof. Federico Rasi</a:t>
            </a:r>
          </a:p>
        </p:txBody>
      </p:sp>
      <p:sp>
        <p:nvSpPr>
          <p:cNvPr id="6" name="Segnaposto numero diapositiva 5">
            <a:extLst>
              <a:ext uri="{FF2B5EF4-FFF2-40B4-BE49-F238E27FC236}">
                <a16:creationId xmlns:a16="http://schemas.microsoft.com/office/drawing/2014/main" id="{7EDBB893-4B91-B603-C29F-99E20BA3EE3C}"/>
              </a:ext>
            </a:extLst>
          </p:cNvPr>
          <p:cNvSpPr>
            <a:spLocks noGrp="1"/>
          </p:cNvSpPr>
          <p:nvPr>
            <p:ph type="sldNum" sz="quarter" idx="12"/>
          </p:nvPr>
        </p:nvSpPr>
        <p:spPr/>
        <p:txBody>
          <a:bodyPr/>
          <a:lstStyle/>
          <a:p>
            <a:fld id="{3C00F159-28E3-204F-8E6C-7E920A817A12}" type="slidenum">
              <a:rPr lang="it-IT" altLang="it-IT" smtClean="0"/>
              <a:pPr/>
              <a:t>6</a:t>
            </a:fld>
            <a:endParaRPr lang="it-IT" altLang="it-IT"/>
          </a:p>
        </p:txBody>
      </p:sp>
    </p:spTree>
    <p:extLst>
      <p:ext uri="{BB962C8B-B14F-4D97-AF65-F5344CB8AC3E}">
        <p14:creationId xmlns:p14="http://schemas.microsoft.com/office/powerpoint/2010/main" val="1203445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7384921-25A1-AFFF-A550-58BD347313DA}"/>
              </a:ext>
            </a:extLst>
          </p:cNvPr>
          <p:cNvSpPr>
            <a:spLocks noGrp="1"/>
          </p:cNvSpPr>
          <p:nvPr>
            <p:ph idx="1"/>
          </p:nvPr>
        </p:nvSpPr>
        <p:spPr>
          <a:xfrm>
            <a:off x="251520" y="1196752"/>
            <a:ext cx="8712968" cy="5184576"/>
          </a:xfrm>
        </p:spPr>
        <p:txBody>
          <a:bodyPr>
            <a:noAutofit/>
          </a:bodyPr>
          <a:lstStyle/>
          <a:p>
            <a:pPr marL="0" indent="0" algn="just">
              <a:lnSpc>
                <a:spcPct val="100000"/>
              </a:lnSpc>
              <a:spcBef>
                <a:spcPts val="0"/>
              </a:spcBef>
              <a:buNone/>
            </a:pPr>
            <a:r>
              <a:rPr lang="en-US" sz="1800" b="1" kern="0" dirty="0">
                <a:effectLst/>
                <a:ea typeface="Aptos" panose="020B0004020202020204" pitchFamily="34" charset="0"/>
                <a:cs typeface="Times New Roman" panose="02020603050405020304" pitchFamily="18" charset="0"/>
              </a:rPr>
              <a:t>Art. 6, </a:t>
            </a:r>
            <a:r>
              <a:rPr lang="en-US" sz="1800" b="1" kern="0" dirty="0" err="1">
                <a:effectLst/>
                <a:ea typeface="Aptos" panose="020B0004020202020204" pitchFamily="34" charset="0"/>
                <a:cs typeface="Times New Roman" panose="02020603050405020304" pitchFamily="18" charset="0"/>
              </a:rPr>
              <a:t>d.lgs</a:t>
            </a:r>
            <a:r>
              <a:rPr lang="en-US" sz="1800" b="1" kern="0" dirty="0">
                <a:effectLst/>
                <a:ea typeface="Aptos" panose="020B0004020202020204" pitchFamily="34" charset="0"/>
                <a:cs typeface="Times New Roman" panose="02020603050405020304" pitchFamily="18" charset="0"/>
              </a:rPr>
              <a:t>. 27 </a:t>
            </a:r>
            <a:r>
              <a:rPr lang="en-US" sz="1800" b="1" kern="0" dirty="0" err="1">
                <a:effectLst/>
                <a:ea typeface="Aptos" panose="020B0004020202020204" pitchFamily="34" charset="0"/>
                <a:cs typeface="Times New Roman" panose="02020603050405020304" pitchFamily="18" charset="0"/>
              </a:rPr>
              <a:t>dicembre</a:t>
            </a:r>
            <a:r>
              <a:rPr lang="en-US" sz="1800" b="1" kern="0" dirty="0">
                <a:effectLst/>
                <a:ea typeface="Aptos" panose="020B0004020202020204" pitchFamily="34" charset="0"/>
                <a:cs typeface="Times New Roman" panose="02020603050405020304" pitchFamily="18" charset="0"/>
              </a:rPr>
              <a:t> 2023, n. 209</a:t>
            </a:r>
            <a:r>
              <a:rPr lang="it-IT" sz="1800" b="1" kern="100" dirty="0">
                <a:effectLst/>
                <a:ea typeface="Aptos" panose="020B0004020202020204" pitchFamily="34" charset="0"/>
                <a:cs typeface="Times New Roman" panose="02020603050405020304" pitchFamily="18" charset="0"/>
              </a:rPr>
              <a:t> - </a:t>
            </a:r>
            <a:r>
              <a:rPr lang="it-IT" sz="1800" b="1" kern="0" dirty="0">
                <a:effectLst/>
                <a:ea typeface="Aptos" panose="020B0004020202020204" pitchFamily="34" charset="0"/>
                <a:cs typeface="Times New Roman" panose="02020603050405020304" pitchFamily="18" charset="0"/>
              </a:rPr>
              <a:t>Trasferimento in Italia di attività economiche</a:t>
            </a:r>
          </a:p>
          <a:p>
            <a:pPr marL="0" indent="0" algn="just">
              <a:lnSpc>
                <a:spcPct val="100000"/>
              </a:lnSpc>
              <a:spcBef>
                <a:spcPts val="0"/>
              </a:spcBef>
              <a:buNone/>
            </a:pPr>
            <a:endParaRPr lang="it-IT" sz="1800" kern="100" dirty="0">
              <a:effectLst/>
              <a:ea typeface="Aptos" panose="020B0004020202020204" pitchFamily="34" charset="0"/>
              <a:cs typeface="Times New Roman" panose="02020603050405020304" pitchFamily="18" charset="0"/>
            </a:endParaRPr>
          </a:p>
          <a:p>
            <a:pPr marL="0" indent="0" algn="just">
              <a:lnSpc>
                <a:spcPct val="100000"/>
              </a:lnSpc>
              <a:spcBef>
                <a:spcPts val="0"/>
              </a:spcBef>
              <a:buNone/>
            </a:pPr>
            <a:r>
              <a:rPr lang="it-IT" sz="1800" i="1" kern="0" dirty="0">
                <a:effectLst/>
                <a:ea typeface="Aptos" panose="020B0004020202020204" pitchFamily="34" charset="0"/>
                <a:cs typeface="Times New Roman" panose="02020603050405020304" pitchFamily="18" charset="0"/>
              </a:rPr>
              <a:t>1. Al fine di promuovere lo svolgimento nel territorio dello Stato italiano di attività economiche, i redditi derivanti da attività di impresa e dall’esercizio di arti e professioni esercitate in forma associata, svolte in un Paese estero non appartenente all’Unione europea o allo Spazio economico europeo, trasferite nel territorio dello Stato, non concorrono a formare il reddito imponibile ai fini delle imposte sui redditi e il valore della produzione netta ai fini dell’imposta regionale sulle attività produttive per il 50 per cento del relativo ammontare nel periodo di imposta in corso al momento in cui avviene il trasferimento e nei cinque periodi di imposta successivi.</a:t>
            </a:r>
            <a:endParaRPr lang="it-IT" sz="1800" i="1" kern="100" dirty="0">
              <a:effectLst/>
              <a:ea typeface="Aptos" panose="020B0004020202020204" pitchFamily="34" charset="0"/>
              <a:cs typeface="Times New Roman" panose="02020603050405020304" pitchFamily="18" charset="0"/>
            </a:endParaRPr>
          </a:p>
          <a:p>
            <a:pPr marL="0" indent="0" algn="just">
              <a:lnSpc>
                <a:spcPct val="100000"/>
              </a:lnSpc>
              <a:spcBef>
                <a:spcPts val="0"/>
              </a:spcBef>
              <a:buNone/>
            </a:pPr>
            <a:r>
              <a:rPr lang="it-IT" sz="1800" i="1" kern="0" dirty="0">
                <a:effectLst/>
                <a:ea typeface="Aptos" panose="020B0004020202020204" pitchFamily="34" charset="0"/>
                <a:cs typeface="Times New Roman" panose="02020603050405020304" pitchFamily="18" charset="0"/>
              </a:rPr>
              <a:t> </a:t>
            </a:r>
            <a:endParaRPr lang="it-IT" sz="1800" i="1" kern="100" dirty="0">
              <a:effectLst/>
              <a:ea typeface="Aptos" panose="020B0004020202020204" pitchFamily="34" charset="0"/>
              <a:cs typeface="Times New Roman" panose="02020603050405020304" pitchFamily="18" charset="0"/>
            </a:endParaRPr>
          </a:p>
          <a:p>
            <a:pPr marL="0" indent="0" algn="just">
              <a:lnSpc>
                <a:spcPct val="100000"/>
              </a:lnSpc>
              <a:spcBef>
                <a:spcPts val="0"/>
              </a:spcBef>
              <a:buNone/>
            </a:pPr>
            <a:r>
              <a:rPr lang="it-IT" sz="1800" b="1" i="1" kern="0" dirty="0">
                <a:effectLst/>
                <a:ea typeface="Aptos" panose="020B0004020202020204" pitchFamily="34" charset="0"/>
                <a:cs typeface="Times New Roman" panose="02020603050405020304" pitchFamily="18" charset="0"/>
              </a:rPr>
              <a:t>5. L’efficacia delle disposizioni del presente articolo è subordinata, ai sensi dell’articolo 108, paragrafo 3, del Trattato sul funzionamento dell’Unione europea, all’autorizzazione della Commissione europea.</a:t>
            </a:r>
            <a:endParaRPr lang="it-IT" sz="1800" b="1" i="1" kern="100" dirty="0">
              <a:effectLst/>
              <a:ea typeface="Aptos" panose="020B0004020202020204" pitchFamily="34" charset="0"/>
              <a:cs typeface="Times New Roman" panose="02020603050405020304" pitchFamily="18" charset="0"/>
            </a:endParaRPr>
          </a:p>
          <a:p>
            <a:pPr algn="just">
              <a:lnSpc>
                <a:spcPct val="114000"/>
              </a:lnSpc>
              <a:spcBef>
                <a:spcPts val="0"/>
              </a:spcBef>
              <a:buFont typeface="Wingdings" pitchFamily="2" charset="2"/>
              <a:buChar char="Ø"/>
            </a:pPr>
            <a:endParaRPr lang="it-IT" sz="2000" kern="0" dirty="0">
              <a:ea typeface="Aptos" panose="020B0004020202020204" pitchFamily="34" charset="0"/>
              <a:cs typeface="Times New Roman" panose="02020603050405020304" pitchFamily="18" charset="0"/>
            </a:endParaRPr>
          </a:p>
          <a:p>
            <a:pPr algn="just">
              <a:lnSpc>
                <a:spcPct val="114000"/>
              </a:lnSpc>
              <a:spcBef>
                <a:spcPts val="0"/>
              </a:spcBef>
              <a:buFont typeface="Wingdings" pitchFamily="2" charset="2"/>
              <a:buChar char="Ø"/>
            </a:pPr>
            <a:endParaRPr lang="it-IT" sz="2000" kern="0" dirty="0">
              <a:ea typeface="Aptos" panose="020B0004020202020204" pitchFamily="34" charset="0"/>
              <a:cs typeface="Times New Roman" panose="02020603050405020304" pitchFamily="18" charset="0"/>
            </a:endParaRPr>
          </a:p>
          <a:p>
            <a:pPr algn="just">
              <a:lnSpc>
                <a:spcPct val="114000"/>
              </a:lnSpc>
              <a:spcBef>
                <a:spcPts val="0"/>
              </a:spcBef>
              <a:buFont typeface="Wingdings" pitchFamily="2" charset="2"/>
              <a:buChar char="Ø"/>
            </a:pPr>
            <a:endParaRPr lang="it-IT" sz="2000" kern="0" dirty="0">
              <a:effectLst/>
              <a:ea typeface="Aptos" panose="020B0004020202020204" pitchFamily="34" charset="0"/>
              <a:cs typeface="Times New Roman" panose="02020603050405020304" pitchFamily="18" charset="0"/>
            </a:endParaRPr>
          </a:p>
        </p:txBody>
      </p:sp>
      <p:sp>
        <p:nvSpPr>
          <p:cNvPr id="4" name="Segnaposto data 3">
            <a:extLst>
              <a:ext uri="{FF2B5EF4-FFF2-40B4-BE49-F238E27FC236}">
                <a16:creationId xmlns:a16="http://schemas.microsoft.com/office/drawing/2014/main" id="{5E427ACE-8112-B653-F7A4-1E206C4577EF}"/>
              </a:ext>
            </a:extLst>
          </p:cNvPr>
          <p:cNvSpPr>
            <a:spLocks noGrp="1"/>
          </p:cNvSpPr>
          <p:nvPr>
            <p:ph type="dt" sz="half" idx="10"/>
          </p:nvPr>
        </p:nvSpPr>
        <p:spPr/>
        <p:txBody>
          <a:bodyPr/>
          <a:lstStyle/>
          <a:p>
            <a:pPr>
              <a:defRPr/>
            </a:pPr>
            <a:r>
              <a:rPr lang="it-IT"/>
              <a:t>20 giugno 2024</a:t>
            </a:r>
          </a:p>
        </p:txBody>
      </p:sp>
      <p:sp>
        <p:nvSpPr>
          <p:cNvPr id="5" name="Segnaposto piè di pagina 4">
            <a:extLst>
              <a:ext uri="{FF2B5EF4-FFF2-40B4-BE49-F238E27FC236}">
                <a16:creationId xmlns:a16="http://schemas.microsoft.com/office/drawing/2014/main" id="{F851A3C7-BF62-AD7C-C901-86B068701574}"/>
              </a:ext>
            </a:extLst>
          </p:cNvPr>
          <p:cNvSpPr>
            <a:spLocks noGrp="1"/>
          </p:cNvSpPr>
          <p:nvPr>
            <p:ph type="ftr" sz="quarter" idx="11"/>
          </p:nvPr>
        </p:nvSpPr>
        <p:spPr/>
        <p:txBody>
          <a:bodyPr/>
          <a:lstStyle/>
          <a:p>
            <a:pPr>
              <a:defRPr/>
            </a:pPr>
            <a:r>
              <a:rPr lang="it-IT" dirty="0"/>
              <a:t>Prof. Federico Rasi</a:t>
            </a:r>
          </a:p>
        </p:txBody>
      </p:sp>
      <p:sp>
        <p:nvSpPr>
          <p:cNvPr id="6" name="Segnaposto numero diapositiva 5">
            <a:extLst>
              <a:ext uri="{FF2B5EF4-FFF2-40B4-BE49-F238E27FC236}">
                <a16:creationId xmlns:a16="http://schemas.microsoft.com/office/drawing/2014/main" id="{7EDBB893-4B91-B603-C29F-99E20BA3EE3C}"/>
              </a:ext>
            </a:extLst>
          </p:cNvPr>
          <p:cNvSpPr>
            <a:spLocks noGrp="1"/>
          </p:cNvSpPr>
          <p:nvPr>
            <p:ph type="sldNum" sz="quarter" idx="12"/>
          </p:nvPr>
        </p:nvSpPr>
        <p:spPr/>
        <p:txBody>
          <a:bodyPr/>
          <a:lstStyle/>
          <a:p>
            <a:fld id="{3C00F159-28E3-204F-8E6C-7E920A817A12}" type="slidenum">
              <a:rPr lang="it-IT" altLang="it-IT" smtClean="0"/>
              <a:pPr/>
              <a:t>7</a:t>
            </a:fld>
            <a:endParaRPr lang="it-IT" altLang="it-IT"/>
          </a:p>
        </p:txBody>
      </p:sp>
    </p:spTree>
    <p:extLst>
      <p:ext uri="{BB962C8B-B14F-4D97-AF65-F5344CB8AC3E}">
        <p14:creationId xmlns:p14="http://schemas.microsoft.com/office/powerpoint/2010/main" val="4207229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7384921-25A1-AFFF-A550-58BD347313DA}"/>
              </a:ext>
            </a:extLst>
          </p:cNvPr>
          <p:cNvSpPr>
            <a:spLocks noGrp="1"/>
          </p:cNvSpPr>
          <p:nvPr>
            <p:ph idx="1"/>
          </p:nvPr>
        </p:nvSpPr>
        <p:spPr>
          <a:xfrm>
            <a:off x="251520" y="1196752"/>
            <a:ext cx="8712968" cy="5184576"/>
          </a:xfrm>
        </p:spPr>
        <p:txBody>
          <a:bodyPr>
            <a:noAutofit/>
          </a:bodyPr>
          <a:lstStyle/>
          <a:p>
            <a:pPr marL="0" indent="0" algn="just">
              <a:lnSpc>
                <a:spcPct val="100000"/>
              </a:lnSpc>
              <a:spcBef>
                <a:spcPts val="0"/>
              </a:spcBef>
              <a:buNone/>
            </a:pPr>
            <a:r>
              <a:rPr lang="en-US" sz="1800" b="1" kern="0" dirty="0">
                <a:effectLst/>
                <a:ea typeface="Aptos" panose="020B0004020202020204" pitchFamily="34" charset="0"/>
                <a:cs typeface="Times New Roman" panose="02020603050405020304" pitchFamily="18" charset="0"/>
              </a:rPr>
              <a:t>Art. 9, </a:t>
            </a:r>
            <a:r>
              <a:rPr lang="en-US" sz="1800" b="1" kern="0" dirty="0" err="1">
                <a:effectLst/>
                <a:ea typeface="Aptos" panose="020B0004020202020204" pitchFamily="34" charset="0"/>
                <a:cs typeface="Times New Roman" panose="02020603050405020304" pitchFamily="18" charset="0"/>
              </a:rPr>
              <a:t>d.lgs</a:t>
            </a:r>
            <a:r>
              <a:rPr lang="en-US" sz="1800" b="1" kern="0" dirty="0">
                <a:effectLst/>
                <a:ea typeface="Aptos" panose="020B0004020202020204" pitchFamily="34" charset="0"/>
                <a:cs typeface="Times New Roman" panose="02020603050405020304" pitchFamily="18" charset="0"/>
              </a:rPr>
              <a:t>. 27 </a:t>
            </a:r>
            <a:r>
              <a:rPr lang="en-US" sz="1800" b="1" kern="0" dirty="0" err="1">
                <a:effectLst/>
                <a:ea typeface="Aptos" panose="020B0004020202020204" pitchFamily="34" charset="0"/>
                <a:cs typeface="Times New Roman" panose="02020603050405020304" pitchFamily="18" charset="0"/>
              </a:rPr>
              <a:t>dicembre</a:t>
            </a:r>
            <a:r>
              <a:rPr lang="en-US" sz="1800" b="1" kern="0" dirty="0">
                <a:effectLst/>
                <a:ea typeface="Aptos" panose="020B0004020202020204" pitchFamily="34" charset="0"/>
                <a:cs typeface="Times New Roman" panose="02020603050405020304" pitchFamily="18" charset="0"/>
              </a:rPr>
              <a:t> 2023, n. 209</a:t>
            </a:r>
            <a:r>
              <a:rPr lang="it-IT" sz="1800" b="1" kern="100" dirty="0">
                <a:effectLst/>
                <a:ea typeface="Aptos" panose="020B0004020202020204" pitchFamily="34" charset="0"/>
                <a:cs typeface="Times New Roman" panose="02020603050405020304" pitchFamily="18" charset="0"/>
              </a:rPr>
              <a:t> – </a:t>
            </a:r>
            <a:r>
              <a:rPr lang="it-IT" sz="1800" b="1" kern="0" dirty="0">
                <a:effectLst/>
                <a:ea typeface="Aptos" panose="020B0004020202020204" pitchFamily="34" charset="0"/>
                <a:cs typeface="Times New Roman" panose="02020603050405020304" pitchFamily="18" charset="0"/>
              </a:rPr>
              <a:t>Oggetto </a:t>
            </a:r>
            <a:r>
              <a:rPr lang="it-IT" sz="1800" b="1" i="1" kern="0" dirty="0">
                <a:effectLst/>
                <a:ea typeface="Aptos" panose="020B0004020202020204" pitchFamily="34" charset="0"/>
                <a:cs typeface="Times New Roman" panose="02020603050405020304" pitchFamily="18" charset="0"/>
              </a:rPr>
              <a:t>(Global </a:t>
            </a:r>
            <a:r>
              <a:rPr lang="it-IT" sz="1800" b="1" i="1" kern="0" dirty="0" err="1">
                <a:effectLst/>
                <a:ea typeface="Aptos" panose="020B0004020202020204" pitchFamily="34" charset="0"/>
                <a:cs typeface="Times New Roman" panose="02020603050405020304" pitchFamily="18" charset="0"/>
              </a:rPr>
              <a:t>Minimun</a:t>
            </a:r>
            <a:r>
              <a:rPr lang="it-IT" sz="1800" b="1" i="1" kern="0" dirty="0">
                <a:effectLst/>
                <a:ea typeface="Aptos" panose="020B0004020202020204" pitchFamily="34" charset="0"/>
                <a:cs typeface="Times New Roman" panose="02020603050405020304" pitchFamily="18" charset="0"/>
              </a:rPr>
              <a:t> Tax)</a:t>
            </a:r>
          </a:p>
          <a:p>
            <a:pPr marL="0" indent="0" algn="just">
              <a:lnSpc>
                <a:spcPct val="100000"/>
              </a:lnSpc>
              <a:spcBef>
                <a:spcPts val="0"/>
              </a:spcBef>
              <a:buNone/>
            </a:pPr>
            <a:endParaRPr lang="it-IT" sz="1800" b="1" kern="0" dirty="0">
              <a:ea typeface="Aptos" panose="020B0004020202020204" pitchFamily="34" charset="0"/>
              <a:cs typeface="Times New Roman" panose="02020603050405020304" pitchFamily="18" charset="0"/>
            </a:endParaRPr>
          </a:p>
          <a:p>
            <a:pPr marL="0" indent="0" algn="just">
              <a:lnSpc>
                <a:spcPct val="100000"/>
              </a:lnSpc>
              <a:spcBef>
                <a:spcPts val="0"/>
              </a:spcBef>
              <a:buNone/>
            </a:pPr>
            <a:endParaRPr lang="it-IT" sz="1800" b="1" kern="0" dirty="0">
              <a:effectLst/>
              <a:ea typeface="Aptos" panose="020B0004020202020204" pitchFamily="34" charset="0"/>
              <a:cs typeface="Times New Roman" panose="02020603050405020304" pitchFamily="18" charset="0"/>
            </a:endParaRPr>
          </a:p>
          <a:p>
            <a:pPr marL="0" indent="0" algn="just">
              <a:spcBef>
                <a:spcPts val="0"/>
              </a:spcBef>
              <a:buNone/>
            </a:pPr>
            <a:r>
              <a:rPr lang="it-IT" sz="1800" i="1" dirty="0">
                <a:effectLst/>
              </a:rPr>
              <a:t>1. Al fine di garantire un livello impositivo minimo dei </a:t>
            </a:r>
            <a:r>
              <a:rPr lang="it-IT" sz="1800" b="1" i="1" dirty="0">
                <a:effectLst/>
              </a:rPr>
              <a:t>gruppi</a:t>
            </a:r>
            <a:r>
              <a:rPr lang="it-IT" sz="1800" b="1" dirty="0"/>
              <a:t> </a:t>
            </a:r>
            <a:r>
              <a:rPr lang="it-IT" sz="1800" b="1" i="1" dirty="0">
                <a:effectLst/>
              </a:rPr>
              <a:t>multinazionali o nazionali </a:t>
            </a:r>
            <a:r>
              <a:rPr lang="it-IT" sz="1800" i="1" dirty="0">
                <a:effectLst/>
              </a:rPr>
              <a:t>di imprese, secondo l’approccio comune condiviso a livello internazionale in base alle regole OCSE adottate il 14 dicembre 2021 «Tax Challenges </a:t>
            </a:r>
            <a:r>
              <a:rPr lang="it-IT" sz="1800" i="1" dirty="0" err="1">
                <a:effectLst/>
              </a:rPr>
              <a:t>Arising</a:t>
            </a:r>
            <a:r>
              <a:rPr lang="it-IT" sz="1800" i="1" dirty="0">
                <a:effectLst/>
              </a:rPr>
              <a:t> from the </a:t>
            </a:r>
            <a:r>
              <a:rPr lang="it-IT" sz="1800" i="1" dirty="0" err="1">
                <a:effectLst/>
              </a:rPr>
              <a:t>Digitalisation</a:t>
            </a:r>
            <a:r>
              <a:rPr lang="it-IT" sz="1800" dirty="0"/>
              <a:t> </a:t>
            </a:r>
            <a:r>
              <a:rPr lang="it-IT" sz="1800" i="1" dirty="0">
                <a:effectLst/>
              </a:rPr>
              <a:t>of the Economy - Global Anti-Base </a:t>
            </a:r>
            <a:r>
              <a:rPr lang="it-IT" sz="1800" i="1" dirty="0" err="1">
                <a:effectLst/>
              </a:rPr>
              <a:t>Erosion</a:t>
            </a:r>
            <a:r>
              <a:rPr lang="it-IT" sz="1800" i="1" dirty="0">
                <a:effectLst/>
              </a:rPr>
              <a:t> Model Rules (Pillar Two)» e</a:t>
            </a:r>
            <a:r>
              <a:rPr lang="it-IT" sz="1800" dirty="0"/>
              <a:t> </a:t>
            </a:r>
            <a:r>
              <a:rPr lang="it-IT" sz="1800" i="1" dirty="0">
                <a:effectLst/>
              </a:rPr>
              <a:t>alle disposizioni della direttiva (UE) 2022/2523 del Consiglio, del</a:t>
            </a:r>
            <a:r>
              <a:rPr lang="it-IT" sz="1800" dirty="0"/>
              <a:t> </a:t>
            </a:r>
            <a:r>
              <a:rPr lang="it-IT" sz="1800" i="1" dirty="0">
                <a:effectLst/>
              </a:rPr>
              <a:t>15 dicembre 2022, è istituita una imposizione integrativa prelevata attraverso:</a:t>
            </a:r>
            <a:endParaRPr lang="it-IT" sz="1800" dirty="0"/>
          </a:p>
          <a:p>
            <a:pPr marL="342900" indent="-342900" algn="just">
              <a:spcBef>
                <a:spcPts val="0"/>
              </a:spcBef>
              <a:buAutoNum type="alphaLcParenR"/>
            </a:pPr>
            <a:r>
              <a:rPr lang="it-IT" sz="1800" i="1" dirty="0"/>
              <a:t>l</a:t>
            </a:r>
            <a:r>
              <a:rPr lang="it-IT" sz="1800" i="1" dirty="0">
                <a:effectLst/>
              </a:rPr>
              <a:t>’imposta minima integrativa, dovuta da controllanti</a:t>
            </a:r>
            <a:r>
              <a:rPr lang="it-IT" sz="1800" dirty="0"/>
              <a:t> </a:t>
            </a:r>
            <a:r>
              <a:rPr lang="it-IT" sz="1800" i="1" dirty="0">
                <a:effectLst/>
              </a:rPr>
              <a:t>localizzate in Italia di </a:t>
            </a:r>
            <a:r>
              <a:rPr lang="it-IT" sz="1800" b="1" i="1" dirty="0">
                <a:effectLst/>
              </a:rPr>
              <a:t>gruppi multinazionali o nazionali </a:t>
            </a:r>
            <a:r>
              <a:rPr lang="it-IT" sz="1800" i="1" dirty="0">
                <a:effectLst/>
              </a:rPr>
              <a:t>in</a:t>
            </a:r>
            <a:r>
              <a:rPr lang="it-IT" sz="1800" dirty="0"/>
              <a:t> </a:t>
            </a:r>
            <a:r>
              <a:rPr lang="it-IT" sz="1800" i="1" dirty="0">
                <a:effectLst/>
              </a:rPr>
              <a:t>relazione alle imprese soggette ad una bassa imposizione facenti</a:t>
            </a:r>
            <a:r>
              <a:rPr lang="it-IT" sz="1800" dirty="0"/>
              <a:t> </a:t>
            </a:r>
            <a:r>
              <a:rPr lang="it-IT" sz="1800" i="1" dirty="0">
                <a:effectLst/>
              </a:rPr>
              <a:t>parte del gruppo;</a:t>
            </a:r>
            <a:endParaRPr lang="it-IT" sz="1800" dirty="0"/>
          </a:p>
          <a:p>
            <a:pPr marL="342900" indent="-342900" algn="just">
              <a:spcBef>
                <a:spcPts val="0"/>
              </a:spcBef>
              <a:buAutoNum type="alphaLcParenR"/>
            </a:pPr>
            <a:r>
              <a:rPr lang="it-IT" sz="1800" i="1" dirty="0"/>
              <a:t>l</a:t>
            </a:r>
            <a:r>
              <a:rPr lang="it-IT" sz="1800" i="1" dirty="0">
                <a:effectLst/>
              </a:rPr>
              <a:t>’imposta minima suppletiva, dovuta da una o più imprese di</a:t>
            </a:r>
            <a:r>
              <a:rPr lang="it-IT" sz="1800" dirty="0"/>
              <a:t> </a:t>
            </a:r>
            <a:r>
              <a:rPr lang="it-IT" sz="1800" i="1" dirty="0">
                <a:effectLst/>
              </a:rPr>
              <a:t>un gruppo multinazionale localizzate in Italia in relazione alle </a:t>
            </a:r>
            <a:r>
              <a:rPr lang="it-IT" sz="1800" dirty="0"/>
              <a:t> </a:t>
            </a:r>
            <a:r>
              <a:rPr lang="it-IT" sz="1800" i="1" dirty="0">
                <a:effectLst/>
              </a:rPr>
              <a:t>imprese facenti parte del gruppo soggette ad una bassa imposizione</a:t>
            </a:r>
            <a:r>
              <a:rPr lang="it-IT" sz="1800" dirty="0"/>
              <a:t> </a:t>
            </a:r>
            <a:r>
              <a:rPr lang="it-IT" sz="1800" i="1" dirty="0">
                <a:effectLst/>
              </a:rPr>
              <a:t>quando non è stata applicata, in tutto o in parte, l'imposta minima</a:t>
            </a:r>
            <a:r>
              <a:rPr lang="it-IT" sz="1800" dirty="0"/>
              <a:t> </a:t>
            </a:r>
            <a:r>
              <a:rPr lang="it-IT" sz="1800" i="1" dirty="0">
                <a:effectLst/>
              </a:rPr>
              <a:t>integrativa equivalente in altri Paesi;</a:t>
            </a:r>
            <a:endParaRPr lang="it-IT" sz="1800" dirty="0"/>
          </a:p>
          <a:p>
            <a:pPr marL="342900" indent="-342900" algn="just">
              <a:spcBef>
                <a:spcPts val="0"/>
              </a:spcBef>
              <a:buAutoNum type="alphaLcParenR"/>
            </a:pPr>
            <a:r>
              <a:rPr lang="it-IT" sz="1800" i="1" dirty="0">
                <a:effectLst/>
              </a:rPr>
              <a:t>l’imposta minima nazionale, dovuta in relazione alle imprese</a:t>
            </a:r>
            <a:r>
              <a:rPr lang="it-IT" sz="1800" dirty="0"/>
              <a:t> </a:t>
            </a:r>
            <a:r>
              <a:rPr lang="it-IT" sz="1800" i="1" dirty="0">
                <a:effectLst/>
              </a:rPr>
              <a:t>di un </a:t>
            </a:r>
            <a:r>
              <a:rPr lang="it-IT" sz="1800" b="1" i="1" dirty="0">
                <a:effectLst/>
              </a:rPr>
              <a:t>gruppo multinazionale o nazionale</a:t>
            </a:r>
            <a:r>
              <a:rPr lang="it-IT" sz="1800" i="1" dirty="0">
                <a:effectLst/>
              </a:rPr>
              <a:t> soggette ad una bassa</a:t>
            </a:r>
            <a:r>
              <a:rPr lang="it-IT" sz="1800" dirty="0"/>
              <a:t> </a:t>
            </a:r>
            <a:r>
              <a:rPr lang="it-IT" sz="1800" i="1" dirty="0">
                <a:effectLst/>
              </a:rPr>
              <a:t>imposizione localizzate in Italia.</a:t>
            </a:r>
            <a:endParaRPr lang="it-IT" sz="1800" dirty="0">
              <a:effectLst/>
            </a:endParaRPr>
          </a:p>
          <a:p>
            <a:pPr marL="0" indent="0" algn="just">
              <a:lnSpc>
                <a:spcPct val="100000"/>
              </a:lnSpc>
              <a:spcBef>
                <a:spcPts val="0"/>
              </a:spcBef>
              <a:buNone/>
            </a:pPr>
            <a:endParaRPr lang="it-IT" sz="1800" b="1" kern="0" dirty="0">
              <a:effectLst/>
              <a:ea typeface="Aptos" panose="020B0004020202020204" pitchFamily="34" charset="0"/>
              <a:cs typeface="Times New Roman" panose="02020603050405020304" pitchFamily="18" charset="0"/>
            </a:endParaRPr>
          </a:p>
          <a:p>
            <a:pPr marL="0" indent="0" algn="just">
              <a:lnSpc>
                <a:spcPct val="100000"/>
              </a:lnSpc>
              <a:spcBef>
                <a:spcPts val="0"/>
              </a:spcBef>
              <a:buNone/>
            </a:pPr>
            <a:endParaRPr lang="it-IT" sz="1800" kern="100" dirty="0">
              <a:effectLst/>
              <a:ea typeface="Aptos" panose="020B0004020202020204" pitchFamily="34" charset="0"/>
              <a:cs typeface="Times New Roman" panose="02020603050405020304" pitchFamily="18" charset="0"/>
            </a:endParaRPr>
          </a:p>
          <a:p>
            <a:pPr marL="0" indent="0" algn="just">
              <a:lnSpc>
                <a:spcPct val="114000"/>
              </a:lnSpc>
              <a:spcBef>
                <a:spcPts val="0"/>
              </a:spcBef>
              <a:buNone/>
            </a:pPr>
            <a:endParaRPr lang="it-IT" sz="2000" kern="0" dirty="0">
              <a:ea typeface="Aptos" panose="020B0004020202020204" pitchFamily="34" charset="0"/>
              <a:cs typeface="Times New Roman" panose="02020603050405020304" pitchFamily="18" charset="0"/>
            </a:endParaRPr>
          </a:p>
          <a:p>
            <a:pPr marL="0" indent="0" algn="just">
              <a:lnSpc>
                <a:spcPct val="114000"/>
              </a:lnSpc>
              <a:spcBef>
                <a:spcPts val="0"/>
              </a:spcBef>
              <a:buNone/>
            </a:pPr>
            <a:endParaRPr lang="it-IT" sz="2000" kern="0" dirty="0">
              <a:ea typeface="Aptos" panose="020B0004020202020204" pitchFamily="34" charset="0"/>
              <a:cs typeface="Times New Roman" panose="02020603050405020304" pitchFamily="18" charset="0"/>
            </a:endParaRPr>
          </a:p>
          <a:p>
            <a:pPr algn="just">
              <a:lnSpc>
                <a:spcPct val="114000"/>
              </a:lnSpc>
              <a:spcBef>
                <a:spcPts val="0"/>
              </a:spcBef>
              <a:buFont typeface="Wingdings" pitchFamily="2" charset="2"/>
              <a:buChar char="Ø"/>
            </a:pPr>
            <a:endParaRPr lang="it-IT" sz="2000" kern="0" dirty="0">
              <a:effectLst/>
              <a:ea typeface="Aptos" panose="020B0004020202020204" pitchFamily="34" charset="0"/>
              <a:cs typeface="Times New Roman" panose="02020603050405020304" pitchFamily="18" charset="0"/>
            </a:endParaRPr>
          </a:p>
        </p:txBody>
      </p:sp>
      <p:sp>
        <p:nvSpPr>
          <p:cNvPr id="4" name="Segnaposto data 3">
            <a:extLst>
              <a:ext uri="{FF2B5EF4-FFF2-40B4-BE49-F238E27FC236}">
                <a16:creationId xmlns:a16="http://schemas.microsoft.com/office/drawing/2014/main" id="{5E427ACE-8112-B653-F7A4-1E206C4577EF}"/>
              </a:ext>
            </a:extLst>
          </p:cNvPr>
          <p:cNvSpPr>
            <a:spLocks noGrp="1"/>
          </p:cNvSpPr>
          <p:nvPr>
            <p:ph type="dt" sz="half" idx="10"/>
          </p:nvPr>
        </p:nvSpPr>
        <p:spPr/>
        <p:txBody>
          <a:bodyPr/>
          <a:lstStyle/>
          <a:p>
            <a:pPr>
              <a:defRPr/>
            </a:pPr>
            <a:r>
              <a:rPr lang="it-IT"/>
              <a:t>20 giugno 2024</a:t>
            </a:r>
          </a:p>
        </p:txBody>
      </p:sp>
      <p:sp>
        <p:nvSpPr>
          <p:cNvPr id="5" name="Segnaposto piè di pagina 4">
            <a:extLst>
              <a:ext uri="{FF2B5EF4-FFF2-40B4-BE49-F238E27FC236}">
                <a16:creationId xmlns:a16="http://schemas.microsoft.com/office/drawing/2014/main" id="{F851A3C7-BF62-AD7C-C901-86B068701574}"/>
              </a:ext>
            </a:extLst>
          </p:cNvPr>
          <p:cNvSpPr>
            <a:spLocks noGrp="1"/>
          </p:cNvSpPr>
          <p:nvPr>
            <p:ph type="ftr" sz="quarter" idx="11"/>
          </p:nvPr>
        </p:nvSpPr>
        <p:spPr/>
        <p:txBody>
          <a:bodyPr/>
          <a:lstStyle/>
          <a:p>
            <a:pPr>
              <a:defRPr/>
            </a:pPr>
            <a:r>
              <a:rPr lang="it-IT" dirty="0"/>
              <a:t>Prof. Federico Rasi</a:t>
            </a:r>
          </a:p>
        </p:txBody>
      </p:sp>
      <p:sp>
        <p:nvSpPr>
          <p:cNvPr id="6" name="Segnaposto numero diapositiva 5">
            <a:extLst>
              <a:ext uri="{FF2B5EF4-FFF2-40B4-BE49-F238E27FC236}">
                <a16:creationId xmlns:a16="http://schemas.microsoft.com/office/drawing/2014/main" id="{7EDBB893-4B91-B603-C29F-99E20BA3EE3C}"/>
              </a:ext>
            </a:extLst>
          </p:cNvPr>
          <p:cNvSpPr>
            <a:spLocks noGrp="1"/>
          </p:cNvSpPr>
          <p:nvPr>
            <p:ph type="sldNum" sz="quarter" idx="12"/>
          </p:nvPr>
        </p:nvSpPr>
        <p:spPr/>
        <p:txBody>
          <a:bodyPr/>
          <a:lstStyle/>
          <a:p>
            <a:fld id="{3C00F159-28E3-204F-8E6C-7E920A817A12}" type="slidenum">
              <a:rPr lang="it-IT" altLang="it-IT" smtClean="0"/>
              <a:pPr/>
              <a:t>8</a:t>
            </a:fld>
            <a:endParaRPr lang="it-IT" altLang="it-IT"/>
          </a:p>
        </p:txBody>
      </p:sp>
    </p:spTree>
    <p:extLst>
      <p:ext uri="{BB962C8B-B14F-4D97-AF65-F5344CB8AC3E}">
        <p14:creationId xmlns:p14="http://schemas.microsoft.com/office/powerpoint/2010/main" val="2012037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5E427ACE-8112-B653-F7A4-1E206C4577EF}"/>
              </a:ext>
            </a:extLst>
          </p:cNvPr>
          <p:cNvSpPr>
            <a:spLocks noGrp="1"/>
          </p:cNvSpPr>
          <p:nvPr>
            <p:ph type="dt" sz="half" idx="10"/>
          </p:nvPr>
        </p:nvSpPr>
        <p:spPr/>
        <p:txBody>
          <a:bodyPr/>
          <a:lstStyle/>
          <a:p>
            <a:pPr>
              <a:defRPr/>
            </a:pPr>
            <a:r>
              <a:rPr lang="it-IT"/>
              <a:t>20 giugno 2024</a:t>
            </a:r>
          </a:p>
        </p:txBody>
      </p:sp>
      <p:sp>
        <p:nvSpPr>
          <p:cNvPr id="5" name="Segnaposto piè di pagina 4">
            <a:extLst>
              <a:ext uri="{FF2B5EF4-FFF2-40B4-BE49-F238E27FC236}">
                <a16:creationId xmlns:a16="http://schemas.microsoft.com/office/drawing/2014/main" id="{F851A3C7-BF62-AD7C-C901-86B068701574}"/>
              </a:ext>
            </a:extLst>
          </p:cNvPr>
          <p:cNvSpPr>
            <a:spLocks noGrp="1"/>
          </p:cNvSpPr>
          <p:nvPr>
            <p:ph type="ftr" sz="quarter" idx="11"/>
          </p:nvPr>
        </p:nvSpPr>
        <p:spPr/>
        <p:txBody>
          <a:bodyPr/>
          <a:lstStyle/>
          <a:p>
            <a:pPr>
              <a:defRPr/>
            </a:pPr>
            <a:r>
              <a:rPr lang="it-IT"/>
              <a:t>Prof. Federico Rasi</a:t>
            </a:r>
          </a:p>
        </p:txBody>
      </p:sp>
      <p:sp>
        <p:nvSpPr>
          <p:cNvPr id="6" name="Segnaposto numero diapositiva 5">
            <a:extLst>
              <a:ext uri="{FF2B5EF4-FFF2-40B4-BE49-F238E27FC236}">
                <a16:creationId xmlns:a16="http://schemas.microsoft.com/office/drawing/2014/main" id="{7EDBB893-4B91-B603-C29F-99E20BA3EE3C}"/>
              </a:ext>
            </a:extLst>
          </p:cNvPr>
          <p:cNvSpPr>
            <a:spLocks noGrp="1"/>
          </p:cNvSpPr>
          <p:nvPr>
            <p:ph type="sldNum" sz="quarter" idx="12"/>
          </p:nvPr>
        </p:nvSpPr>
        <p:spPr/>
        <p:txBody>
          <a:bodyPr/>
          <a:lstStyle/>
          <a:p>
            <a:fld id="{3C00F159-28E3-204F-8E6C-7E920A817A12}" type="slidenum">
              <a:rPr lang="it-IT" altLang="it-IT" smtClean="0"/>
              <a:pPr/>
              <a:t>9</a:t>
            </a:fld>
            <a:endParaRPr lang="it-IT" altLang="it-IT"/>
          </a:p>
        </p:txBody>
      </p:sp>
      <p:graphicFrame>
        <p:nvGraphicFramePr>
          <p:cNvPr id="8" name="Segnaposto contenuto 7">
            <a:extLst>
              <a:ext uri="{FF2B5EF4-FFF2-40B4-BE49-F238E27FC236}">
                <a16:creationId xmlns:a16="http://schemas.microsoft.com/office/drawing/2014/main" id="{C5F78819-CD7F-FA85-F6C8-36C0BC59EDAB}"/>
              </a:ext>
            </a:extLst>
          </p:cNvPr>
          <p:cNvGraphicFramePr>
            <a:graphicFrameLocks noGrp="1"/>
          </p:cNvGraphicFramePr>
          <p:nvPr>
            <p:ph idx="1"/>
            <p:extLst>
              <p:ext uri="{D42A27DB-BD31-4B8C-83A1-F6EECF244321}">
                <p14:modId xmlns:p14="http://schemas.microsoft.com/office/powerpoint/2010/main" val="1342739220"/>
              </p:ext>
            </p:extLst>
          </p:nvPr>
        </p:nvGraphicFramePr>
        <p:xfrm>
          <a:off x="158923" y="1149816"/>
          <a:ext cx="8826153" cy="5229270"/>
        </p:xfrm>
        <a:graphic>
          <a:graphicData uri="http://schemas.openxmlformats.org/drawingml/2006/table">
            <a:tbl>
              <a:tblPr firstRow="1" bandRow="1">
                <a:tableStyleId>{5C22544A-7EE6-4342-B048-85BDC9FD1C3A}</a:tableStyleId>
              </a:tblPr>
              <a:tblGrid>
                <a:gridCol w="2684885">
                  <a:extLst>
                    <a:ext uri="{9D8B030D-6E8A-4147-A177-3AD203B41FA5}">
                      <a16:colId xmlns:a16="http://schemas.microsoft.com/office/drawing/2014/main" val="183458541"/>
                    </a:ext>
                  </a:extLst>
                </a:gridCol>
                <a:gridCol w="2664296">
                  <a:extLst>
                    <a:ext uri="{9D8B030D-6E8A-4147-A177-3AD203B41FA5}">
                      <a16:colId xmlns:a16="http://schemas.microsoft.com/office/drawing/2014/main" val="1221566309"/>
                    </a:ext>
                  </a:extLst>
                </a:gridCol>
                <a:gridCol w="3476972">
                  <a:extLst>
                    <a:ext uri="{9D8B030D-6E8A-4147-A177-3AD203B41FA5}">
                      <a16:colId xmlns:a16="http://schemas.microsoft.com/office/drawing/2014/main" val="1777037128"/>
                    </a:ext>
                  </a:extLst>
                </a:gridCol>
              </a:tblGrid>
              <a:tr h="342586">
                <a:tc>
                  <a:txBody>
                    <a:bodyPr/>
                    <a:lstStyle/>
                    <a:p>
                      <a:endParaRPr lang="it-IT" sz="1800" b="0" dirty="0">
                        <a:solidFill>
                          <a:schemeClr val="tx1"/>
                        </a:solidFill>
                      </a:endParaRPr>
                    </a:p>
                  </a:txBody>
                  <a:tcPr marL="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it-IT" sz="1800" b="0" dirty="0">
                          <a:solidFill>
                            <a:schemeClr val="tx1"/>
                          </a:solidFill>
                        </a:rPr>
                        <a:t>Interpello ordinario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800" b="0" dirty="0">
                          <a:solidFill>
                            <a:schemeClr val="tx1"/>
                          </a:solidFill>
                        </a:rPr>
                        <a:t>Interpello </a:t>
                      </a:r>
                      <a:r>
                        <a:rPr lang="it-IT" sz="1800" b="0" i="1" dirty="0">
                          <a:solidFill>
                            <a:schemeClr val="tx1"/>
                          </a:solidFill>
                        </a:rPr>
                        <a:t>cooperative compliance</a:t>
                      </a:r>
                      <a:endParaRPr lang="it-IT"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0672892"/>
                  </a:ext>
                </a:extLst>
              </a:tr>
              <a:tr h="342586">
                <a:tc>
                  <a:txBody>
                    <a:bodyPr/>
                    <a:lstStyle/>
                    <a:p>
                      <a:r>
                        <a:rPr lang="it-IT" sz="1800" b="0" dirty="0">
                          <a:solidFill>
                            <a:schemeClr val="tx1"/>
                          </a:solidFill>
                        </a:rPr>
                        <a:t>Perimetro di applicazione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800" b="0" dirty="0">
                          <a:solidFill>
                            <a:schemeClr val="tx1"/>
                          </a:solidFill>
                        </a:rPr>
                        <a:t>Ordinario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800" b="0" dirty="0">
                          <a:solidFill>
                            <a:schemeClr val="tx1"/>
                          </a:solidFill>
                        </a:rPr>
                        <a:t>Ampliato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9100641"/>
                  </a:ext>
                </a:extLst>
              </a:tr>
              <a:tr h="342586">
                <a:tc>
                  <a:txBody>
                    <a:bodyPr/>
                    <a:lstStyle/>
                    <a:p>
                      <a:r>
                        <a:rPr lang="it-IT" sz="1800" b="0" dirty="0">
                          <a:solidFill>
                            <a:schemeClr val="tx1"/>
                          </a:solidFill>
                        </a:rPr>
                        <a:t>Termine per la risposta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800" b="0" dirty="0">
                          <a:solidFill>
                            <a:schemeClr val="tx1"/>
                          </a:solidFill>
                        </a:rPr>
                        <a:t>90 giorni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800" b="0" dirty="0">
                          <a:solidFill>
                            <a:schemeClr val="tx1"/>
                          </a:solidFill>
                        </a:rPr>
                        <a:t>45 giorni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7812267"/>
                  </a:ext>
                </a:extLst>
              </a:tr>
              <a:tr h="342586">
                <a:tc>
                  <a:txBody>
                    <a:bodyPr/>
                    <a:lstStyle/>
                    <a:p>
                      <a:r>
                        <a:rPr lang="it-IT" sz="1800" b="0" dirty="0">
                          <a:solidFill>
                            <a:schemeClr val="tx1"/>
                          </a:solidFill>
                        </a:rPr>
                        <a:t>Possibilità di interlocuzioni ai fini della verifica della regolarità e completezza dell’istanza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800" b="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800" b="0" dirty="0">
                          <a:solidFill>
                            <a:schemeClr val="tx1"/>
                          </a:solidFill>
                        </a:rPr>
                        <a:t>Sì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8422823"/>
                  </a:ext>
                </a:extLst>
              </a:tr>
              <a:tr h="1113406">
                <a:tc>
                  <a:txBody>
                    <a:bodyPr/>
                    <a:lstStyle/>
                    <a:p>
                      <a:r>
                        <a:rPr lang="it-IT" sz="1800" b="0" dirty="0">
                          <a:solidFill>
                            <a:schemeClr val="tx1"/>
                          </a:solidFill>
                        </a:rPr>
                        <a:t>Effetti della risposta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just">
                        <a:buFont typeface="Wingdings" pitchFamily="2" charset="2"/>
                        <a:buChar char="Ø"/>
                      </a:pPr>
                      <a:r>
                        <a:rPr lang="it-IT" sz="1800" b="0" dirty="0">
                          <a:solidFill>
                            <a:schemeClr val="tx1"/>
                          </a:solidFill>
                        </a:rPr>
                        <a:t>A.F.: Nullità atti difformi</a:t>
                      </a:r>
                    </a:p>
                    <a:p>
                      <a:pPr marL="285750" indent="-285750" algn="just">
                        <a:buFont typeface="Wingdings" pitchFamily="2" charset="2"/>
                        <a:buChar char="Ø"/>
                      </a:pPr>
                      <a:r>
                        <a:rPr lang="it-IT" sz="1800" b="0" dirty="0">
                          <a:solidFill>
                            <a:schemeClr val="tx1"/>
                          </a:solidFill>
                        </a:rPr>
                        <a:t>Contribuente: non vincolatività risposte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just">
                        <a:buFont typeface="Wingdings" pitchFamily="2" charset="2"/>
                        <a:buChar char="Ø"/>
                      </a:pPr>
                      <a:r>
                        <a:rPr lang="it-IT" sz="1800" b="0" dirty="0">
                          <a:solidFill>
                            <a:schemeClr val="tx1"/>
                          </a:solidFill>
                        </a:rPr>
                        <a:t>A.F.: Nullità atti difformi</a:t>
                      </a:r>
                    </a:p>
                    <a:p>
                      <a:pPr marL="285750" indent="-285750" algn="just">
                        <a:buFont typeface="Wingdings" pitchFamily="2" charset="2"/>
                        <a:buChar char="Ø"/>
                      </a:pPr>
                      <a:r>
                        <a:rPr lang="it-IT" sz="1800" b="0" dirty="0">
                          <a:solidFill>
                            <a:schemeClr val="tx1"/>
                          </a:solidFill>
                        </a:rPr>
                        <a:t>Contribuente: rispetto di un generale dovere </a:t>
                      </a:r>
                      <a:r>
                        <a:rPr lang="it-IT" sz="1800" b="0">
                          <a:solidFill>
                            <a:schemeClr val="tx1"/>
                          </a:solidFill>
                        </a:rPr>
                        <a:t>di collaborazione</a:t>
                      </a:r>
                      <a:endParaRPr lang="it-IT"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93530"/>
                  </a:ext>
                </a:extLst>
              </a:tr>
              <a:tr h="856466">
                <a:tc>
                  <a:txBody>
                    <a:bodyPr/>
                    <a:lstStyle/>
                    <a:p>
                      <a:r>
                        <a:rPr lang="it-IT" sz="1800" b="0" dirty="0">
                          <a:solidFill>
                            <a:schemeClr val="tx1"/>
                          </a:solidFill>
                        </a:rPr>
                        <a:t>Obbligo di comunicazione dell’eventuale risposta negativa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800" b="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800" b="0" dirty="0">
                          <a:solidFill>
                            <a:schemeClr val="tx1"/>
                          </a:solidFill>
                        </a:rPr>
                        <a:t>Sì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2091967"/>
                  </a:ext>
                </a:extLst>
              </a:tr>
              <a:tr h="840150">
                <a:tc>
                  <a:txBody>
                    <a:bodyPr/>
                    <a:lstStyle/>
                    <a:p>
                      <a:r>
                        <a:rPr lang="it-IT" sz="1800" b="0" dirty="0">
                          <a:solidFill>
                            <a:schemeClr val="tx1"/>
                          </a:solidFill>
                        </a:rPr>
                        <a:t>Possibilità di contraddittorio preventivo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800" b="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800" b="0" dirty="0">
                          <a:solidFill>
                            <a:schemeClr val="tx1"/>
                          </a:solidFill>
                        </a:rPr>
                        <a:t>Sì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679778"/>
                  </a:ext>
                </a:extLst>
              </a:tr>
            </a:tbl>
          </a:graphicData>
        </a:graphic>
      </p:graphicFrame>
    </p:spTree>
    <p:extLst>
      <p:ext uri="{BB962C8B-B14F-4D97-AF65-F5344CB8AC3E}">
        <p14:creationId xmlns:p14="http://schemas.microsoft.com/office/powerpoint/2010/main" val="1009911860"/>
      </p:ext>
    </p:extLst>
  </p:cSld>
  <p:clrMapOvr>
    <a:masterClrMapping/>
  </p:clrMapOvr>
</p:sld>
</file>

<file path=ppt/theme/theme1.xml><?xml version="1.0" encoding="utf-8"?>
<a:theme xmlns:a="http://schemas.openxmlformats.org/drawingml/2006/main" name="Office Theme">
  <a:themeElements>
    <a:clrScheme name="Giallo">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4670</TotalTime>
  <Words>1375</Words>
  <Application>Microsoft Office PowerPoint</Application>
  <PresentationFormat>Presentazione su schermo (4:3)</PresentationFormat>
  <Paragraphs>115</Paragraphs>
  <Slides>10</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10</vt:i4>
      </vt:variant>
    </vt:vector>
  </HeadingPairs>
  <TitlesOfParts>
    <vt:vector size="18" baseType="lpstr">
      <vt:lpstr>Aptos</vt:lpstr>
      <vt:lpstr>Arial</vt:lpstr>
      <vt:lpstr>Calibri</vt:lpstr>
      <vt:lpstr>Calibri Light</vt:lpstr>
      <vt:lpstr>Times New Roman</vt:lpstr>
      <vt:lpstr>Wingdings</vt:lpstr>
      <vt:lpstr>Wingdings 2</vt:lpstr>
      <vt:lpstr>Office Theme</vt:lpstr>
      <vt:lpstr>INVEST IN ITALY        La variabile fiscale nell’attrazione degli investimenti e il ruolo dello sportello  Invest in Italy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DIREKTA  Istituto nazionale di alta formazione giuridica  CORSO INTENSIVO REFERENDARIO TAR 2012</dc:title>
  <dc:creator>Federico Rasi</dc:creator>
  <cp:lastModifiedBy>Roberto Alatri</cp:lastModifiedBy>
  <cp:revision>266</cp:revision>
  <cp:lastPrinted>2024-03-12T16:37:35Z</cp:lastPrinted>
  <dcterms:created xsi:type="dcterms:W3CDTF">2015-12-27T22:11:26Z</dcterms:created>
  <dcterms:modified xsi:type="dcterms:W3CDTF">2024-07-02T06:21:24Z</dcterms:modified>
</cp:coreProperties>
</file>