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0"/>
  </p:notesMasterIdLst>
  <p:handoutMasterIdLst>
    <p:handoutMasterId r:id="rId11"/>
  </p:handoutMasterIdLst>
  <p:sldIdLst>
    <p:sldId id="256" r:id="rId2"/>
    <p:sldId id="320" r:id="rId3"/>
    <p:sldId id="321" r:id="rId4"/>
    <p:sldId id="322" r:id="rId5"/>
    <p:sldId id="324" r:id="rId6"/>
    <p:sldId id="325" r:id="rId7"/>
    <p:sldId id="326" r:id="rId8"/>
    <p:sldId id="327" r:id="rId9"/>
  </p:sldIdLst>
  <p:sldSz cx="12192000" cy="6858000"/>
  <p:notesSz cx="6797675" cy="9926638"/>
  <p:defaultTextStyle>
    <a:defPPr>
      <a:defRPr lang="it-IT"/>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2B2B2"/>
    <a:srgbClr val="FFFFFF"/>
    <a:srgbClr val="09386A"/>
    <a:srgbClr val="CC0000"/>
    <a:srgbClr val="606060"/>
    <a:srgbClr val="000066"/>
    <a:srgbClr val="89B6E7"/>
    <a:srgbClr val="C5DBF3"/>
    <a:srgbClr val="000000"/>
    <a:srgbClr val="B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400" autoAdjust="0"/>
    <p:restoredTop sz="96370" autoAdjust="0"/>
  </p:normalViewPr>
  <p:slideViewPr>
    <p:cSldViewPr>
      <p:cViewPr varScale="1">
        <p:scale>
          <a:sx n="110" d="100"/>
          <a:sy n="110" d="100"/>
        </p:scale>
        <p:origin x="780" y="96"/>
      </p:cViewPr>
      <p:guideLst>
        <p:guide orient="horz" pos="2160"/>
        <p:guide pos="3840"/>
      </p:guideLst>
    </p:cSldViewPr>
  </p:slideViewPr>
  <p:outlineViewPr>
    <p:cViewPr>
      <p:scale>
        <a:sx n="33" d="100"/>
        <a:sy n="33" d="100"/>
      </p:scale>
      <p:origin x="0" y="0"/>
    </p:cViewPr>
    <p:sldLst>
      <p:sld r:id="rId1" collapse="1"/>
      <p:sld r:id="rId2" collapse="1"/>
    </p:sldLst>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79" d="100"/>
          <a:sy n="79" d="100"/>
        </p:scale>
        <p:origin x="3954"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_rels/viewProps.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0594" name="Rectangle 2"/>
          <p:cNvSpPr>
            <a:spLocks noGrp="1" noChangeArrowheads="1"/>
          </p:cNvSpPr>
          <p:nvPr>
            <p:ph type="hdr" sz="quarter"/>
          </p:nvPr>
        </p:nvSpPr>
        <p:spPr bwMode="auto">
          <a:xfrm>
            <a:off x="0" y="0"/>
            <a:ext cx="2945862" cy="495793"/>
          </a:xfrm>
          <a:prstGeom prst="rect">
            <a:avLst/>
          </a:prstGeom>
          <a:noFill/>
          <a:ln w="9525">
            <a:noFill/>
            <a:miter lim="800000"/>
            <a:headEnd/>
            <a:tailEnd/>
          </a:ln>
          <a:effectLst/>
        </p:spPr>
        <p:txBody>
          <a:bodyPr vert="horz" wrap="square" lIns="90638" tIns="45320" rIns="90638" bIns="45320" numCol="1" anchor="t" anchorCtr="0" compatLnSpc="1">
            <a:prstTxWarp prst="textNoShape">
              <a:avLst/>
            </a:prstTxWarp>
          </a:bodyPr>
          <a:lstStyle>
            <a:lvl1pPr defTabSz="906719">
              <a:defRPr sz="1200"/>
            </a:lvl1pPr>
          </a:lstStyle>
          <a:p>
            <a:pPr>
              <a:defRPr/>
            </a:pPr>
            <a:endParaRPr lang="it-IT"/>
          </a:p>
        </p:txBody>
      </p:sp>
      <p:sp>
        <p:nvSpPr>
          <p:cNvPr id="110595" name="Rectangle 3"/>
          <p:cNvSpPr>
            <a:spLocks noGrp="1" noChangeArrowheads="1"/>
          </p:cNvSpPr>
          <p:nvPr>
            <p:ph type="dt" sz="quarter" idx="1"/>
          </p:nvPr>
        </p:nvSpPr>
        <p:spPr bwMode="auto">
          <a:xfrm>
            <a:off x="3851814" y="0"/>
            <a:ext cx="2945862" cy="495793"/>
          </a:xfrm>
          <a:prstGeom prst="rect">
            <a:avLst/>
          </a:prstGeom>
          <a:noFill/>
          <a:ln w="9525">
            <a:noFill/>
            <a:miter lim="800000"/>
            <a:headEnd/>
            <a:tailEnd/>
          </a:ln>
          <a:effectLst/>
        </p:spPr>
        <p:txBody>
          <a:bodyPr vert="horz" wrap="square" lIns="90638" tIns="45320" rIns="90638" bIns="45320" numCol="1" anchor="t" anchorCtr="0" compatLnSpc="1">
            <a:prstTxWarp prst="textNoShape">
              <a:avLst/>
            </a:prstTxWarp>
          </a:bodyPr>
          <a:lstStyle>
            <a:lvl1pPr algn="r" defTabSz="906719">
              <a:defRPr sz="1200"/>
            </a:lvl1pPr>
          </a:lstStyle>
          <a:p>
            <a:pPr>
              <a:defRPr/>
            </a:pPr>
            <a:endParaRPr lang="it-IT"/>
          </a:p>
        </p:txBody>
      </p:sp>
      <p:sp>
        <p:nvSpPr>
          <p:cNvPr id="110596" name="Rectangle 4"/>
          <p:cNvSpPr>
            <a:spLocks noGrp="1" noChangeArrowheads="1"/>
          </p:cNvSpPr>
          <p:nvPr>
            <p:ph type="ftr" sz="quarter" idx="2"/>
          </p:nvPr>
        </p:nvSpPr>
        <p:spPr bwMode="auto">
          <a:xfrm>
            <a:off x="0" y="9430845"/>
            <a:ext cx="2945862" cy="495793"/>
          </a:xfrm>
          <a:prstGeom prst="rect">
            <a:avLst/>
          </a:prstGeom>
          <a:noFill/>
          <a:ln w="9525">
            <a:noFill/>
            <a:miter lim="800000"/>
            <a:headEnd/>
            <a:tailEnd/>
          </a:ln>
          <a:effectLst/>
        </p:spPr>
        <p:txBody>
          <a:bodyPr vert="horz" wrap="square" lIns="90638" tIns="45320" rIns="90638" bIns="45320" numCol="1" anchor="b" anchorCtr="0" compatLnSpc="1">
            <a:prstTxWarp prst="textNoShape">
              <a:avLst/>
            </a:prstTxWarp>
          </a:bodyPr>
          <a:lstStyle>
            <a:lvl1pPr defTabSz="906719">
              <a:defRPr sz="1200"/>
            </a:lvl1pPr>
          </a:lstStyle>
          <a:p>
            <a:pPr>
              <a:defRPr/>
            </a:pPr>
            <a:endParaRPr lang="it-IT"/>
          </a:p>
        </p:txBody>
      </p:sp>
      <p:sp>
        <p:nvSpPr>
          <p:cNvPr id="110597" name="Rectangle 5"/>
          <p:cNvSpPr>
            <a:spLocks noGrp="1" noChangeArrowheads="1"/>
          </p:cNvSpPr>
          <p:nvPr>
            <p:ph type="sldNum" sz="quarter" idx="3"/>
          </p:nvPr>
        </p:nvSpPr>
        <p:spPr bwMode="auto">
          <a:xfrm>
            <a:off x="3851814" y="9430845"/>
            <a:ext cx="2945862" cy="495793"/>
          </a:xfrm>
          <a:prstGeom prst="rect">
            <a:avLst/>
          </a:prstGeom>
          <a:noFill/>
          <a:ln w="9525">
            <a:noFill/>
            <a:miter lim="800000"/>
            <a:headEnd/>
            <a:tailEnd/>
          </a:ln>
          <a:effectLst/>
        </p:spPr>
        <p:txBody>
          <a:bodyPr vert="horz" wrap="square" lIns="90638" tIns="45320" rIns="90638" bIns="45320" numCol="1" anchor="b" anchorCtr="0" compatLnSpc="1">
            <a:prstTxWarp prst="textNoShape">
              <a:avLst/>
            </a:prstTxWarp>
          </a:bodyPr>
          <a:lstStyle>
            <a:lvl1pPr algn="r" defTabSz="906719">
              <a:defRPr sz="1200"/>
            </a:lvl1pPr>
          </a:lstStyle>
          <a:p>
            <a:pPr>
              <a:defRPr/>
            </a:pPr>
            <a:fld id="{17AD6DC0-7987-48F4-B05E-6C3C4D8C822E}" type="slidenum">
              <a:rPr lang="it-IT"/>
              <a:pPr>
                <a:defRPr/>
              </a:pPr>
              <a:t>‹N›</a:t>
            </a:fld>
            <a:endParaRPr lang="it-IT"/>
          </a:p>
        </p:txBody>
      </p:sp>
    </p:spTree>
    <p:extLst>
      <p:ext uri="{BB962C8B-B14F-4D97-AF65-F5344CB8AC3E}">
        <p14:creationId xmlns:p14="http://schemas.microsoft.com/office/powerpoint/2010/main" val="22498887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bwMode="auto">
          <a:xfrm>
            <a:off x="0" y="0"/>
            <a:ext cx="2945862" cy="495793"/>
          </a:xfrm>
          <a:prstGeom prst="rect">
            <a:avLst/>
          </a:prstGeom>
          <a:noFill/>
          <a:ln w="9525">
            <a:noFill/>
            <a:miter lim="800000"/>
            <a:headEnd/>
            <a:tailEnd/>
          </a:ln>
          <a:effectLst/>
        </p:spPr>
        <p:txBody>
          <a:bodyPr vert="horz" wrap="square" lIns="90638" tIns="45320" rIns="90638" bIns="45320" numCol="1" anchor="t" anchorCtr="0" compatLnSpc="1">
            <a:prstTxWarp prst="textNoShape">
              <a:avLst/>
            </a:prstTxWarp>
          </a:bodyPr>
          <a:lstStyle>
            <a:lvl1pPr defTabSz="906719">
              <a:defRPr sz="1200"/>
            </a:lvl1pPr>
          </a:lstStyle>
          <a:p>
            <a:pPr>
              <a:defRPr/>
            </a:pPr>
            <a:endParaRPr lang="it-IT"/>
          </a:p>
        </p:txBody>
      </p:sp>
      <p:sp>
        <p:nvSpPr>
          <p:cNvPr id="35843" name="Rectangle 3"/>
          <p:cNvSpPr>
            <a:spLocks noGrp="1" noChangeArrowheads="1"/>
          </p:cNvSpPr>
          <p:nvPr>
            <p:ph type="dt" idx="1"/>
          </p:nvPr>
        </p:nvSpPr>
        <p:spPr bwMode="auto">
          <a:xfrm>
            <a:off x="3851814" y="0"/>
            <a:ext cx="2945862" cy="495793"/>
          </a:xfrm>
          <a:prstGeom prst="rect">
            <a:avLst/>
          </a:prstGeom>
          <a:noFill/>
          <a:ln w="9525">
            <a:noFill/>
            <a:miter lim="800000"/>
            <a:headEnd/>
            <a:tailEnd/>
          </a:ln>
          <a:effectLst/>
        </p:spPr>
        <p:txBody>
          <a:bodyPr vert="horz" wrap="square" lIns="90638" tIns="45320" rIns="90638" bIns="45320" numCol="1" anchor="t" anchorCtr="0" compatLnSpc="1">
            <a:prstTxWarp prst="textNoShape">
              <a:avLst/>
            </a:prstTxWarp>
          </a:bodyPr>
          <a:lstStyle>
            <a:lvl1pPr algn="r" defTabSz="906719">
              <a:defRPr sz="1200"/>
            </a:lvl1pPr>
          </a:lstStyle>
          <a:p>
            <a:pPr>
              <a:defRPr/>
            </a:pPr>
            <a:endParaRPr lang="it-IT"/>
          </a:p>
        </p:txBody>
      </p:sp>
      <p:sp>
        <p:nvSpPr>
          <p:cNvPr id="23556" name="Rectangle 4"/>
          <p:cNvSpPr>
            <a:spLocks noGrp="1" noRot="1" noChangeAspect="1" noChangeArrowheads="1" noTextEdit="1"/>
          </p:cNvSpPr>
          <p:nvPr>
            <p:ph type="sldImg" idx="2"/>
          </p:nvPr>
        </p:nvSpPr>
        <p:spPr bwMode="auto">
          <a:xfrm>
            <a:off x="88900" y="742950"/>
            <a:ext cx="6619875" cy="3724275"/>
          </a:xfrm>
          <a:prstGeom prst="rect">
            <a:avLst/>
          </a:prstGeom>
          <a:noFill/>
          <a:ln w="9525">
            <a:solidFill>
              <a:srgbClr val="000000"/>
            </a:solidFill>
            <a:miter lim="800000"/>
            <a:headEnd/>
            <a:tailEnd/>
          </a:ln>
        </p:spPr>
      </p:sp>
      <p:sp>
        <p:nvSpPr>
          <p:cNvPr id="35845" name="Rectangle 5"/>
          <p:cNvSpPr>
            <a:spLocks noGrp="1" noChangeArrowheads="1"/>
          </p:cNvSpPr>
          <p:nvPr>
            <p:ph type="body" sz="quarter" idx="3"/>
          </p:nvPr>
        </p:nvSpPr>
        <p:spPr bwMode="auto">
          <a:xfrm>
            <a:off x="905952" y="4716193"/>
            <a:ext cx="4985772" cy="4466755"/>
          </a:xfrm>
          <a:prstGeom prst="rect">
            <a:avLst/>
          </a:prstGeom>
          <a:noFill/>
          <a:ln w="9525">
            <a:noFill/>
            <a:miter lim="800000"/>
            <a:headEnd/>
            <a:tailEnd/>
          </a:ln>
          <a:effectLst/>
        </p:spPr>
        <p:txBody>
          <a:bodyPr vert="horz" wrap="square" lIns="90638" tIns="45320" rIns="90638" bIns="45320" numCol="1" anchor="t" anchorCtr="0" compatLnSpc="1">
            <a:prstTxWarp prst="textNoShape">
              <a:avLst/>
            </a:prstTxWarp>
          </a:bodyPr>
          <a:lstStyle/>
          <a:p>
            <a:pPr lvl="0"/>
            <a:r>
              <a:rPr lang="it-IT" noProof="0"/>
              <a:t>Fare clic per modificare gli stili del testo dello schema</a:t>
            </a:r>
          </a:p>
          <a:p>
            <a:pPr lvl="1"/>
            <a:r>
              <a:rPr lang="it-IT" noProof="0"/>
              <a:t>Secondo livello</a:t>
            </a:r>
          </a:p>
          <a:p>
            <a:pPr lvl="2"/>
            <a:r>
              <a:rPr lang="it-IT" noProof="0"/>
              <a:t>Terzo livello</a:t>
            </a:r>
          </a:p>
          <a:p>
            <a:pPr lvl="3"/>
            <a:r>
              <a:rPr lang="it-IT" noProof="0"/>
              <a:t>Quarto livello</a:t>
            </a:r>
          </a:p>
          <a:p>
            <a:pPr lvl="4"/>
            <a:r>
              <a:rPr lang="it-IT" noProof="0"/>
              <a:t>Quinto livello</a:t>
            </a:r>
          </a:p>
        </p:txBody>
      </p:sp>
      <p:sp>
        <p:nvSpPr>
          <p:cNvPr id="35846" name="Rectangle 6"/>
          <p:cNvSpPr>
            <a:spLocks noGrp="1" noChangeArrowheads="1"/>
          </p:cNvSpPr>
          <p:nvPr>
            <p:ph type="ftr" sz="quarter" idx="4"/>
          </p:nvPr>
        </p:nvSpPr>
        <p:spPr bwMode="auto">
          <a:xfrm>
            <a:off x="0" y="9430845"/>
            <a:ext cx="2945862" cy="495793"/>
          </a:xfrm>
          <a:prstGeom prst="rect">
            <a:avLst/>
          </a:prstGeom>
          <a:noFill/>
          <a:ln w="9525">
            <a:noFill/>
            <a:miter lim="800000"/>
            <a:headEnd/>
            <a:tailEnd/>
          </a:ln>
          <a:effectLst/>
        </p:spPr>
        <p:txBody>
          <a:bodyPr vert="horz" wrap="square" lIns="90638" tIns="45320" rIns="90638" bIns="45320" numCol="1" anchor="b" anchorCtr="0" compatLnSpc="1">
            <a:prstTxWarp prst="textNoShape">
              <a:avLst/>
            </a:prstTxWarp>
          </a:bodyPr>
          <a:lstStyle>
            <a:lvl1pPr defTabSz="906719">
              <a:defRPr sz="1200"/>
            </a:lvl1pPr>
          </a:lstStyle>
          <a:p>
            <a:pPr>
              <a:defRPr/>
            </a:pPr>
            <a:endParaRPr lang="it-IT"/>
          </a:p>
        </p:txBody>
      </p:sp>
      <p:sp>
        <p:nvSpPr>
          <p:cNvPr id="35847" name="Rectangle 7"/>
          <p:cNvSpPr>
            <a:spLocks noGrp="1" noChangeArrowheads="1"/>
          </p:cNvSpPr>
          <p:nvPr>
            <p:ph type="sldNum" sz="quarter" idx="5"/>
          </p:nvPr>
        </p:nvSpPr>
        <p:spPr bwMode="auto">
          <a:xfrm>
            <a:off x="3851814" y="9430845"/>
            <a:ext cx="2945862" cy="495793"/>
          </a:xfrm>
          <a:prstGeom prst="rect">
            <a:avLst/>
          </a:prstGeom>
          <a:noFill/>
          <a:ln w="9525">
            <a:noFill/>
            <a:miter lim="800000"/>
            <a:headEnd/>
            <a:tailEnd/>
          </a:ln>
          <a:effectLst/>
        </p:spPr>
        <p:txBody>
          <a:bodyPr vert="horz" wrap="square" lIns="90638" tIns="45320" rIns="90638" bIns="45320" numCol="1" anchor="b" anchorCtr="0" compatLnSpc="1">
            <a:prstTxWarp prst="textNoShape">
              <a:avLst/>
            </a:prstTxWarp>
          </a:bodyPr>
          <a:lstStyle>
            <a:lvl1pPr algn="r" defTabSz="906719">
              <a:defRPr sz="1200"/>
            </a:lvl1pPr>
          </a:lstStyle>
          <a:p>
            <a:pPr>
              <a:defRPr/>
            </a:pPr>
            <a:fld id="{32C894AD-2FD7-4DFA-A22B-813500FC9DBE}" type="slidenum">
              <a:rPr lang="it-IT"/>
              <a:pPr>
                <a:defRPr/>
              </a:pPr>
              <a:t>‹N›</a:t>
            </a:fld>
            <a:endParaRPr lang="it-IT"/>
          </a:p>
        </p:txBody>
      </p:sp>
    </p:spTree>
    <p:extLst>
      <p:ext uri="{BB962C8B-B14F-4D97-AF65-F5344CB8AC3E}">
        <p14:creationId xmlns:p14="http://schemas.microsoft.com/office/powerpoint/2010/main" val="22427429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Diapositiva titolo">
    <p:spTree>
      <p:nvGrpSpPr>
        <p:cNvPr id="1" name=""/>
        <p:cNvGrpSpPr/>
        <p:nvPr/>
      </p:nvGrpSpPr>
      <p:grpSpPr>
        <a:xfrm>
          <a:off x="0" y="0"/>
          <a:ext cx="0" cy="0"/>
          <a:chOff x="0" y="0"/>
          <a:chExt cx="0" cy="0"/>
        </a:xfrm>
      </p:grpSpPr>
      <p:sp>
        <p:nvSpPr>
          <p:cNvPr id="11" name="Rectangle 6"/>
          <p:cNvSpPr>
            <a:spLocks noChangeArrowheads="1"/>
          </p:cNvSpPr>
          <p:nvPr userDrawn="1"/>
        </p:nvSpPr>
        <p:spPr bwMode="auto">
          <a:xfrm>
            <a:off x="512234" y="260351"/>
            <a:ext cx="3280833" cy="1368425"/>
          </a:xfrm>
          <a:prstGeom prst="rect">
            <a:avLst/>
          </a:prstGeom>
          <a:noFill/>
          <a:ln w="9525">
            <a:noFill/>
            <a:miter lim="800000"/>
            <a:headEnd/>
            <a:tailEnd/>
          </a:ln>
        </p:spPr>
        <p:txBody>
          <a:bodyPr wrap="none" lIns="92075" tIns="46038" rIns="92075" bIns="46038" anchor="ctr"/>
          <a:lstStyle/>
          <a:p>
            <a:endParaRPr lang="it-IT"/>
          </a:p>
        </p:txBody>
      </p:sp>
      <p:sp>
        <p:nvSpPr>
          <p:cNvPr id="12" name="Rectangle 1"/>
          <p:cNvSpPr>
            <a:spLocks noChangeArrowheads="1"/>
          </p:cNvSpPr>
          <p:nvPr userDrawn="1"/>
        </p:nvSpPr>
        <p:spPr bwMode="auto">
          <a:xfrm>
            <a:off x="512234" y="260351"/>
            <a:ext cx="3280833" cy="136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it-IT" altLang="it-IT"/>
          </a:p>
        </p:txBody>
      </p:sp>
      <p:sp>
        <p:nvSpPr>
          <p:cNvPr id="8" name="Line 8"/>
          <p:cNvSpPr>
            <a:spLocks noChangeShapeType="1"/>
          </p:cNvSpPr>
          <p:nvPr userDrawn="1"/>
        </p:nvSpPr>
        <p:spPr bwMode="auto">
          <a:xfrm>
            <a:off x="389355" y="395138"/>
            <a:ext cx="14817" cy="3384000"/>
          </a:xfrm>
          <a:prstGeom prst="line">
            <a:avLst/>
          </a:prstGeom>
          <a:noFill/>
          <a:ln w="34925">
            <a:solidFill>
              <a:srgbClr val="CC0000"/>
            </a:solidFill>
            <a:miter lim="800000"/>
            <a:headEnd/>
            <a:tailEnd/>
          </a:ln>
        </p:spPr>
        <p:txBody>
          <a:bodyPr/>
          <a:lstStyle/>
          <a:p>
            <a:pPr eaLnBrk="1" hangingPunct="1">
              <a:buClr>
                <a:srgbClr val="000000"/>
              </a:buClr>
              <a:buSzPct val="100000"/>
              <a:buFont typeface="Times New Roman" panose="02020603050405020304" pitchFamily="18" charset="0"/>
              <a:buNone/>
              <a:defRPr/>
            </a:pPr>
            <a:endParaRPr lang="it-IT" dirty="0">
              <a:ea typeface="ＭＳ Ｐゴシック" panose="020B0600070205080204" pitchFamily="34" charset="-128"/>
            </a:endParaRPr>
          </a:p>
        </p:txBody>
      </p:sp>
      <p:sp>
        <p:nvSpPr>
          <p:cNvPr id="14" name="Line 8"/>
          <p:cNvSpPr>
            <a:spLocks noChangeShapeType="1"/>
          </p:cNvSpPr>
          <p:nvPr userDrawn="1"/>
        </p:nvSpPr>
        <p:spPr bwMode="auto">
          <a:xfrm>
            <a:off x="-5630" y="764704"/>
            <a:ext cx="6768000" cy="1588"/>
          </a:xfrm>
          <a:prstGeom prst="line">
            <a:avLst/>
          </a:prstGeom>
          <a:noFill/>
          <a:ln w="34925">
            <a:solidFill>
              <a:srgbClr val="B2B2B2"/>
            </a:solidFill>
            <a:miter lim="800000"/>
            <a:headEnd/>
            <a:tailEnd/>
          </a:ln>
        </p:spPr>
        <p:txBody>
          <a:bodyPr/>
          <a:lstStyle/>
          <a:p>
            <a:pPr eaLnBrk="1" hangingPunct="1">
              <a:buClr>
                <a:srgbClr val="000000"/>
              </a:buClr>
              <a:buSzPct val="100000"/>
              <a:buFont typeface="Times New Roman" panose="02020603050405020304" pitchFamily="18" charset="0"/>
              <a:buNone/>
              <a:defRPr/>
            </a:pPr>
            <a:endParaRPr lang="it-IT" dirty="0">
              <a:ea typeface="ＭＳ Ｐゴシック" panose="020B0600070205080204" pitchFamily="34" charset="-128"/>
            </a:endParaRPr>
          </a:p>
        </p:txBody>
      </p:sp>
      <p:sp>
        <p:nvSpPr>
          <p:cNvPr id="9" name="Line 8"/>
          <p:cNvSpPr>
            <a:spLocks noChangeShapeType="1"/>
          </p:cNvSpPr>
          <p:nvPr userDrawn="1"/>
        </p:nvSpPr>
        <p:spPr bwMode="auto">
          <a:xfrm>
            <a:off x="263352" y="3557885"/>
            <a:ext cx="11556000" cy="1588"/>
          </a:xfrm>
          <a:prstGeom prst="line">
            <a:avLst/>
          </a:prstGeom>
          <a:noFill/>
          <a:ln w="34925">
            <a:solidFill>
              <a:srgbClr val="B2B2B2"/>
            </a:solidFill>
            <a:miter lim="800000"/>
            <a:headEnd/>
            <a:tailEnd/>
          </a:ln>
        </p:spPr>
        <p:txBody>
          <a:bodyPr/>
          <a:lstStyle/>
          <a:p>
            <a:pPr eaLnBrk="1" hangingPunct="1">
              <a:buClr>
                <a:srgbClr val="000000"/>
              </a:buClr>
              <a:buSzPct val="100000"/>
              <a:buFont typeface="Times New Roman" panose="02020603050405020304" pitchFamily="18" charset="0"/>
              <a:buNone/>
              <a:defRPr/>
            </a:pPr>
            <a:endParaRPr lang="it-IT" dirty="0">
              <a:ea typeface="ＭＳ Ｐゴシック" panose="020B0600070205080204" pitchFamily="34" charset="-128"/>
            </a:endParaRPr>
          </a:p>
        </p:txBody>
      </p:sp>
      <p:pic>
        <p:nvPicPr>
          <p:cNvPr id="10" name="Immagine 9">
            <a:extLst>
              <a:ext uri="{FF2B5EF4-FFF2-40B4-BE49-F238E27FC236}">
                <a16:creationId xmlns:a16="http://schemas.microsoft.com/office/drawing/2014/main" id="{D7D2C7CD-AF83-4E5E-A658-D738ACFC1BE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91344" y="116632"/>
            <a:ext cx="2736000" cy="930774"/>
          </a:xfrm>
          <a:prstGeom prst="rect">
            <a:avLst/>
          </a:prstGeom>
        </p:spPr>
      </p:pic>
      <p:pic>
        <p:nvPicPr>
          <p:cNvPr id="3" name="Immagine 2">
            <a:extLst>
              <a:ext uri="{FF2B5EF4-FFF2-40B4-BE49-F238E27FC236}">
                <a16:creationId xmlns:a16="http://schemas.microsoft.com/office/drawing/2014/main" id="{AD93CB38-F7CC-463A-9A69-91DB4906FF9A}"/>
              </a:ext>
            </a:extLst>
          </p:cNvPr>
          <p:cNvPicPr>
            <a:picLocks noChangeAspect="1"/>
          </p:cNvPicPr>
          <p:nvPr userDrawn="1"/>
        </p:nvPicPr>
        <p:blipFill>
          <a:blip r:embed="rId3">
            <a:lum bright="70000" contrast="-70000"/>
          </a:blip>
          <a:stretch>
            <a:fillRect/>
          </a:stretch>
        </p:blipFill>
        <p:spPr>
          <a:xfrm>
            <a:off x="9537053" y="4112024"/>
            <a:ext cx="2664000" cy="2745976"/>
          </a:xfrm>
          <a:prstGeom prst="rect">
            <a:avLst/>
          </a:prstGeom>
        </p:spPr>
      </p:pic>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cSld name="Vuota">
    <p:spTree>
      <p:nvGrpSpPr>
        <p:cNvPr id="1" name=""/>
        <p:cNvGrpSpPr/>
        <p:nvPr/>
      </p:nvGrpSpPr>
      <p:grpSpPr>
        <a:xfrm>
          <a:off x="0" y="0"/>
          <a:ext cx="0" cy="0"/>
          <a:chOff x="0" y="0"/>
          <a:chExt cx="0" cy="0"/>
        </a:xfrm>
      </p:grpSpPr>
    </p:spTree>
    <p:extLst>
      <p:ext uri="{BB962C8B-B14F-4D97-AF65-F5344CB8AC3E}">
        <p14:creationId xmlns:p14="http://schemas.microsoft.com/office/powerpoint/2010/main" val="298167569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pic>
        <p:nvPicPr>
          <p:cNvPr id="9" name="Immagine 8">
            <a:extLst>
              <a:ext uri="{FF2B5EF4-FFF2-40B4-BE49-F238E27FC236}">
                <a16:creationId xmlns:a16="http://schemas.microsoft.com/office/drawing/2014/main" id="{B09A893F-DDBE-4272-9959-8A0C06BA1824}"/>
              </a:ext>
            </a:extLst>
          </p:cNvPr>
          <p:cNvPicPr>
            <a:picLocks noChangeAspect="1"/>
          </p:cNvPicPr>
          <p:nvPr userDrawn="1"/>
        </p:nvPicPr>
        <p:blipFill>
          <a:blip r:embed="rId4">
            <a:lum bright="70000" contrast="-70000"/>
          </a:blip>
          <a:stretch>
            <a:fillRect/>
          </a:stretch>
        </p:blipFill>
        <p:spPr>
          <a:xfrm>
            <a:off x="9503873" y="4562987"/>
            <a:ext cx="2695238" cy="2295238"/>
          </a:xfrm>
          <a:prstGeom prst="rect">
            <a:avLst/>
          </a:prstGeom>
        </p:spPr>
      </p:pic>
      <p:sp>
        <p:nvSpPr>
          <p:cNvPr id="11" name="Rectangle 2"/>
          <p:cNvSpPr>
            <a:spLocks noChangeArrowheads="1"/>
          </p:cNvSpPr>
          <p:nvPr userDrawn="1"/>
        </p:nvSpPr>
        <p:spPr bwMode="auto">
          <a:xfrm>
            <a:off x="431800" y="6308725"/>
            <a:ext cx="11040533" cy="27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it-IT" altLang="it-IT"/>
          </a:p>
        </p:txBody>
      </p:sp>
      <p:sp>
        <p:nvSpPr>
          <p:cNvPr id="17" name="Line 5"/>
          <p:cNvSpPr>
            <a:spLocks noChangeShapeType="1"/>
          </p:cNvSpPr>
          <p:nvPr userDrawn="1"/>
        </p:nvSpPr>
        <p:spPr bwMode="auto">
          <a:xfrm>
            <a:off x="2479" y="6210677"/>
            <a:ext cx="5364000" cy="1588"/>
          </a:xfrm>
          <a:prstGeom prst="line">
            <a:avLst/>
          </a:prstGeom>
          <a:noFill/>
          <a:ln w="25400">
            <a:solidFill>
              <a:srgbClr val="B2B2B2"/>
            </a:solidFill>
            <a:miter lim="800000"/>
            <a:headEnd/>
            <a:tailEnd/>
          </a:ln>
        </p:spPr>
        <p:txBody>
          <a:bodyPr/>
          <a:lstStyle/>
          <a:p>
            <a:pPr eaLnBrk="1" hangingPunct="1">
              <a:buClr>
                <a:srgbClr val="000000"/>
              </a:buClr>
              <a:buSzPct val="100000"/>
              <a:buFont typeface="Times New Roman" panose="02020603050405020304" pitchFamily="18" charset="0"/>
              <a:buNone/>
              <a:defRPr/>
            </a:pPr>
            <a:endParaRPr lang="it-IT" dirty="0">
              <a:ea typeface="ＭＳ Ｐゴシック" panose="020B0600070205080204" pitchFamily="34" charset="-128"/>
            </a:endParaRPr>
          </a:p>
        </p:txBody>
      </p:sp>
      <p:sp>
        <p:nvSpPr>
          <p:cNvPr id="24" name="Line 8">
            <a:extLst>
              <a:ext uri="{FF2B5EF4-FFF2-40B4-BE49-F238E27FC236}">
                <a16:creationId xmlns:a16="http://schemas.microsoft.com/office/drawing/2014/main" id="{DEFD8A11-D497-47BF-B7F1-85C6748355BA}"/>
              </a:ext>
            </a:extLst>
          </p:cNvPr>
          <p:cNvSpPr>
            <a:spLocks noChangeShapeType="1"/>
          </p:cNvSpPr>
          <p:nvPr userDrawn="1"/>
        </p:nvSpPr>
        <p:spPr bwMode="auto">
          <a:xfrm>
            <a:off x="474334" y="3140968"/>
            <a:ext cx="14817" cy="3456000"/>
          </a:xfrm>
          <a:prstGeom prst="line">
            <a:avLst/>
          </a:prstGeom>
          <a:noFill/>
          <a:ln w="34925">
            <a:solidFill>
              <a:srgbClr val="CC0000"/>
            </a:solidFill>
            <a:miter lim="800000"/>
            <a:headEnd/>
            <a:tailEnd/>
          </a:ln>
        </p:spPr>
        <p:txBody>
          <a:bodyPr/>
          <a:lstStyle/>
          <a:p>
            <a:pPr eaLnBrk="1" hangingPunct="1">
              <a:buClr>
                <a:srgbClr val="000000"/>
              </a:buClr>
              <a:buSzPct val="100000"/>
              <a:buFont typeface="Times New Roman" panose="02020603050405020304" pitchFamily="18" charset="0"/>
              <a:buNone/>
              <a:defRPr/>
            </a:pPr>
            <a:endParaRPr lang="it-IT" dirty="0">
              <a:ea typeface="ＭＳ Ｐゴシック" panose="020B0600070205080204" pitchFamily="34" charset="-128"/>
            </a:endParaRPr>
          </a:p>
        </p:txBody>
      </p:sp>
      <p:sp>
        <p:nvSpPr>
          <p:cNvPr id="25" name="Line 8">
            <a:extLst>
              <a:ext uri="{FF2B5EF4-FFF2-40B4-BE49-F238E27FC236}">
                <a16:creationId xmlns:a16="http://schemas.microsoft.com/office/drawing/2014/main" id="{FAA2C78F-0EAA-427E-BDC2-0A440A5DDEEC}"/>
              </a:ext>
            </a:extLst>
          </p:cNvPr>
          <p:cNvSpPr>
            <a:spLocks noChangeShapeType="1"/>
          </p:cNvSpPr>
          <p:nvPr userDrawn="1"/>
        </p:nvSpPr>
        <p:spPr bwMode="auto">
          <a:xfrm>
            <a:off x="-5630" y="764704"/>
            <a:ext cx="2448000" cy="1588"/>
          </a:xfrm>
          <a:prstGeom prst="line">
            <a:avLst/>
          </a:prstGeom>
          <a:noFill/>
          <a:ln w="34925">
            <a:solidFill>
              <a:srgbClr val="B2B2B2"/>
            </a:solidFill>
            <a:miter lim="800000"/>
            <a:headEnd/>
            <a:tailEnd/>
          </a:ln>
        </p:spPr>
        <p:txBody>
          <a:bodyPr/>
          <a:lstStyle/>
          <a:p>
            <a:pPr eaLnBrk="1" hangingPunct="1">
              <a:buClr>
                <a:srgbClr val="000000"/>
              </a:buClr>
              <a:buSzPct val="100000"/>
              <a:buFont typeface="Times New Roman" panose="02020603050405020304" pitchFamily="18" charset="0"/>
              <a:buNone/>
              <a:defRPr/>
            </a:pPr>
            <a:endParaRPr lang="it-IT" dirty="0">
              <a:ea typeface="ＭＳ Ｐゴシック" panose="020B0600070205080204" pitchFamily="34" charset="-128"/>
            </a:endParaRPr>
          </a:p>
        </p:txBody>
      </p:sp>
      <p:sp>
        <p:nvSpPr>
          <p:cNvPr id="27" name="Line 8">
            <a:extLst>
              <a:ext uri="{FF2B5EF4-FFF2-40B4-BE49-F238E27FC236}">
                <a16:creationId xmlns:a16="http://schemas.microsoft.com/office/drawing/2014/main" id="{87D9862A-E456-4510-92CA-D7BB319691F4}"/>
              </a:ext>
            </a:extLst>
          </p:cNvPr>
          <p:cNvSpPr>
            <a:spLocks noChangeShapeType="1"/>
          </p:cNvSpPr>
          <p:nvPr userDrawn="1"/>
        </p:nvSpPr>
        <p:spPr bwMode="auto">
          <a:xfrm flipH="1">
            <a:off x="11773013" y="414940"/>
            <a:ext cx="14816" cy="3456000"/>
          </a:xfrm>
          <a:prstGeom prst="line">
            <a:avLst/>
          </a:prstGeom>
          <a:noFill/>
          <a:ln w="34925">
            <a:solidFill>
              <a:srgbClr val="CC0000"/>
            </a:solidFill>
            <a:miter lim="800000"/>
            <a:headEnd/>
            <a:tailEnd/>
          </a:ln>
        </p:spPr>
        <p:txBody>
          <a:bodyPr/>
          <a:lstStyle/>
          <a:p>
            <a:pPr eaLnBrk="1" hangingPunct="1">
              <a:buClr>
                <a:srgbClr val="000000"/>
              </a:buClr>
              <a:buSzPct val="100000"/>
              <a:buFont typeface="Times New Roman" panose="02020603050405020304" pitchFamily="18" charset="0"/>
              <a:buNone/>
              <a:defRPr/>
            </a:pPr>
            <a:endParaRPr lang="it-IT" dirty="0">
              <a:ea typeface="ＭＳ Ｐゴシック" panose="020B0600070205080204" pitchFamily="34" charset="-128"/>
            </a:endParaRPr>
          </a:p>
        </p:txBody>
      </p:sp>
      <p:sp>
        <p:nvSpPr>
          <p:cNvPr id="29" name="Line 8">
            <a:extLst>
              <a:ext uri="{FF2B5EF4-FFF2-40B4-BE49-F238E27FC236}">
                <a16:creationId xmlns:a16="http://schemas.microsoft.com/office/drawing/2014/main" id="{1847349B-627D-416C-ABFF-763ECCBB97AA}"/>
              </a:ext>
            </a:extLst>
          </p:cNvPr>
          <p:cNvSpPr>
            <a:spLocks noChangeShapeType="1"/>
          </p:cNvSpPr>
          <p:nvPr userDrawn="1"/>
        </p:nvSpPr>
        <p:spPr bwMode="auto">
          <a:xfrm>
            <a:off x="5424000" y="763116"/>
            <a:ext cx="6768000" cy="1588"/>
          </a:xfrm>
          <a:prstGeom prst="line">
            <a:avLst/>
          </a:prstGeom>
          <a:noFill/>
          <a:ln w="34925">
            <a:solidFill>
              <a:srgbClr val="B2B2B2"/>
            </a:solidFill>
            <a:miter lim="800000"/>
            <a:headEnd/>
            <a:tailEnd/>
          </a:ln>
        </p:spPr>
        <p:txBody>
          <a:bodyPr/>
          <a:lstStyle/>
          <a:p>
            <a:pPr eaLnBrk="1" hangingPunct="1">
              <a:buClr>
                <a:srgbClr val="000000"/>
              </a:buClr>
              <a:buSzPct val="100000"/>
              <a:buFont typeface="Times New Roman" panose="02020603050405020304" pitchFamily="18" charset="0"/>
              <a:buNone/>
              <a:defRPr/>
            </a:pPr>
            <a:endParaRPr lang="it-IT" dirty="0">
              <a:ea typeface="ＭＳ Ｐゴシック" panose="020B0600070205080204" pitchFamily="34" charset="-128"/>
            </a:endParaRPr>
          </a:p>
        </p:txBody>
      </p:sp>
      <p:sp>
        <p:nvSpPr>
          <p:cNvPr id="2" name="Rettangolo 1">
            <a:extLst>
              <a:ext uri="{FF2B5EF4-FFF2-40B4-BE49-F238E27FC236}">
                <a16:creationId xmlns:a16="http://schemas.microsoft.com/office/drawing/2014/main" id="{23E4E1A5-E278-4204-9231-6A1C172A91EB}"/>
              </a:ext>
            </a:extLst>
          </p:cNvPr>
          <p:cNvSpPr/>
          <p:nvPr userDrawn="1"/>
        </p:nvSpPr>
        <p:spPr>
          <a:xfrm>
            <a:off x="11134838" y="6007108"/>
            <a:ext cx="1057162" cy="269874"/>
          </a:xfrm>
          <a:prstGeom prst="rect">
            <a:avLst/>
          </a:prstGeom>
          <a:solidFill>
            <a:srgbClr val="B2B2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solidFill>
                <a:srgbClr val="FFFFFF"/>
              </a:solidFill>
            </a:endParaRPr>
          </a:p>
        </p:txBody>
      </p:sp>
      <p:sp>
        <p:nvSpPr>
          <p:cNvPr id="13" name="Rectangle 4"/>
          <p:cNvSpPr>
            <a:spLocks noChangeArrowheads="1"/>
          </p:cNvSpPr>
          <p:nvPr userDrawn="1"/>
        </p:nvSpPr>
        <p:spPr bwMode="auto">
          <a:xfrm>
            <a:off x="11350222" y="5995823"/>
            <a:ext cx="626394" cy="289883"/>
          </a:xfrm>
          <a:prstGeom prst="rect">
            <a:avLst/>
          </a:prstGeom>
          <a:noFill/>
          <a:ln>
            <a:noFill/>
          </a:ln>
          <a:effectLst/>
        </p:spPr>
        <p:txBody>
          <a:bodyPr wrap="none" lIns="90000" tIns="4680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9pPr>
          </a:lstStyle>
          <a:p>
            <a:pPr algn="ctr" eaLnBrk="1" hangingPunct="1">
              <a:buSzPct val="100000"/>
              <a:defRPr/>
            </a:pPr>
            <a:fld id="{3BA98FF2-2050-4543-8FEE-0408431E7E13}" type="slidenum">
              <a:rPr lang="it-IT" altLang="it-IT" sz="1400" b="1" smtClean="0">
                <a:solidFill>
                  <a:srgbClr val="FFFFFF"/>
                </a:solidFill>
                <a:latin typeface="Calibri" panose="020F0502020204030204" pitchFamily="34" charset="0"/>
                <a:cs typeface="Calibri" panose="020F0502020204030204" pitchFamily="34" charset="0"/>
              </a:rPr>
              <a:pPr algn="ctr" eaLnBrk="1" hangingPunct="1">
                <a:buSzPct val="100000"/>
                <a:defRPr/>
              </a:pPr>
              <a:t>‹N›</a:t>
            </a:fld>
            <a:endParaRPr lang="it-IT" altLang="it-IT" sz="1400" b="1" dirty="0">
              <a:solidFill>
                <a:srgbClr val="FFFFFF"/>
              </a:solidFill>
              <a:latin typeface="Calibri" panose="020F0502020204030204" pitchFamily="34" charset="0"/>
              <a:cs typeface="Calibri" panose="020F0502020204030204" pitchFamily="34" charset="0"/>
            </a:endParaRPr>
          </a:p>
        </p:txBody>
      </p:sp>
      <p:sp>
        <p:nvSpPr>
          <p:cNvPr id="30" name="Line 8">
            <a:extLst>
              <a:ext uri="{FF2B5EF4-FFF2-40B4-BE49-F238E27FC236}">
                <a16:creationId xmlns:a16="http://schemas.microsoft.com/office/drawing/2014/main" id="{69245166-0139-4870-B019-781F7F7E7733}"/>
              </a:ext>
            </a:extLst>
          </p:cNvPr>
          <p:cNvSpPr>
            <a:spLocks noChangeShapeType="1"/>
          </p:cNvSpPr>
          <p:nvPr userDrawn="1"/>
        </p:nvSpPr>
        <p:spPr bwMode="auto">
          <a:xfrm flipH="1" flipV="1">
            <a:off x="11138234" y="6283465"/>
            <a:ext cx="1062000" cy="11367"/>
          </a:xfrm>
          <a:prstGeom prst="line">
            <a:avLst/>
          </a:prstGeom>
          <a:noFill/>
          <a:ln w="34925">
            <a:solidFill>
              <a:srgbClr val="CC0000"/>
            </a:solidFill>
            <a:miter lim="800000"/>
            <a:headEnd/>
            <a:tailEnd/>
          </a:ln>
        </p:spPr>
        <p:txBody>
          <a:bodyPr/>
          <a:lstStyle/>
          <a:p>
            <a:pPr eaLnBrk="1" hangingPunct="1">
              <a:buClr>
                <a:srgbClr val="000000"/>
              </a:buClr>
              <a:buSzPct val="100000"/>
              <a:buFont typeface="Times New Roman" panose="02020603050405020304" pitchFamily="18" charset="0"/>
              <a:buNone/>
              <a:defRPr/>
            </a:pPr>
            <a:endParaRPr lang="it-IT" dirty="0">
              <a:ea typeface="ＭＳ Ｐゴシック" panose="020B0600070205080204" pitchFamily="34" charset="-128"/>
            </a:endParaRPr>
          </a:p>
        </p:txBody>
      </p:sp>
      <p:pic>
        <p:nvPicPr>
          <p:cNvPr id="18" name="Immagine 17">
            <a:extLst>
              <a:ext uri="{FF2B5EF4-FFF2-40B4-BE49-F238E27FC236}">
                <a16:creationId xmlns:a16="http://schemas.microsoft.com/office/drawing/2014/main" id="{6F13E2A4-25D7-4FBD-B7AC-459A44409579}"/>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489151" y="404367"/>
            <a:ext cx="1620000" cy="551117"/>
          </a:xfrm>
          <a:prstGeom prst="rect">
            <a:avLst/>
          </a:prstGeom>
        </p:spPr>
      </p:pic>
    </p:spTree>
  </p:cSld>
  <p:clrMap bg1="lt1" tx1="dk1" bg2="lt2" tx2="dk2" accent1="accent1" accent2="accent2" accent3="accent3" accent4="accent4" accent5="accent5" accent6="accent6" hlink="hlink" folHlink="folHlink"/>
  <p:sldLayoutIdLst>
    <p:sldLayoutId id="2147483713" r:id="rId1"/>
    <p:sldLayoutId id="2147483714" r:id="rId2"/>
  </p:sldLayoutIdLst>
  <p:transition spd="med"/>
  <p:txStyles>
    <p:titleStyle>
      <a:lvl1pPr algn="l" rtl="0" eaLnBrk="0" fontAlgn="base" hangingPunct="0">
        <a:spcBef>
          <a:spcPct val="0"/>
        </a:spcBef>
        <a:spcAft>
          <a:spcPct val="0"/>
        </a:spcAft>
        <a:defRPr sz="2400" b="1">
          <a:solidFill>
            <a:srgbClr val="CC0000"/>
          </a:solidFill>
          <a:latin typeface="+mj-lt"/>
          <a:ea typeface="+mj-ea"/>
          <a:cs typeface="+mj-cs"/>
        </a:defRPr>
      </a:lvl1pPr>
      <a:lvl2pPr algn="l" rtl="0" eaLnBrk="0" fontAlgn="base" hangingPunct="0">
        <a:spcBef>
          <a:spcPct val="0"/>
        </a:spcBef>
        <a:spcAft>
          <a:spcPct val="0"/>
        </a:spcAft>
        <a:defRPr sz="2400" b="1">
          <a:solidFill>
            <a:srgbClr val="CC0000"/>
          </a:solidFill>
          <a:latin typeface="Verdana" pitchFamily="34" charset="0"/>
        </a:defRPr>
      </a:lvl2pPr>
      <a:lvl3pPr algn="l" rtl="0" eaLnBrk="0" fontAlgn="base" hangingPunct="0">
        <a:spcBef>
          <a:spcPct val="0"/>
        </a:spcBef>
        <a:spcAft>
          <a:spcPct val="0"/>
        </a:spcAft>
        <a:defRPr sz="2400" b="1">
          <a:solidFill>
            <a:srgbClr val="CC0000"/>
          </a:solidFill>
          <a:latin typeface="Verdana" pitchFamily="34" charset="0"/>
        </a:defRPr>
      </a:lvl3pPr>
      <a:lvl4pPr algn="l" rtl="0" eaLnBrk="0" fontAlgn="base" hangingPunct="0">
        <a:spcBef>
          <a:spcPct val="0"/>
        </a:spcBef>
        <a:spcAft>
          <a:spcPct val="0"/>
        </a:spcAft>
        <a:defRPr sz="2400" b="1">
          <a:solidFill>
            <a:srgbClr val="CC0000"/>
          </a:solidFill>
          <a:latin typeface="Verdana" pitchFamily="34" charset="0"/>
        </a:defRPr>
      </a:lvl4pPr>
      <a:lvl5pPr algn="l" rtl="0" eaLnBrk="0" fontAlgn="base" hangingPunct="0">
        <a:spcBef>
          <a:spcPct val="0"/>
        </a:spcBef>
        <a:spcAft>
          <a:spcPct val="0"/>
        </a:spcAft>
        <a:defRPr sz="2400" b="1">
          <a:solidFill>
            <a:srgbClr val="CC0000"/>
          </a:solidFill>
          <a:latin typeface="Verdana" pitchFamily="34" charset="0"/>
        </a:defRPr>
      </a:lvl5pPr>
      <a:lvl6pPr marL="457200" algn="l" rtl="0" fontAlgn="base">
        <a:spcBef>
          <a:spcPct val="0"/>
        </a:spcBef>
        <a:spcAft>
          <a:spcPct val="0"/>
        </a:spcAft>
        <a:defRPr sz="2400" b="1">
          <a:solidFill>
            <a:srgbClr val="CC0000"/>
          </a:solidFill>
          <a:latin typeface="Verdana" pitchFamily="34" charset="0"/>
        </a:defRPr>
      </a:lvl6pPr>
      <a:lvl7pPr marL="914400" algn="l" rtl="0" fontAlgn="base">
        <a:spcBef>
          <a:spcPct val="0"/>
        </a:spcBef>
        <a:spcAft>
          <a:spcPct val="0"/>
        </a:spcAft>
        <a:defRPr sz="2400" b="1">
          <a:solidFill>
            <a:srgbClr val="CC0000"/>
          </a:solidFill>
          <a:latin typeface="Verdana" pitchFamily="34" charset="0"/>
        </a:defRPr>
      </a:lvl7pPr>
      <a:lvl8pPr marL="1371600" algn="l" rtl="0" fontAlgn="base">
        <a:spcBef>
          <a:spcPct val="0"/>
        </a:spcBef>
        <a:spcAft>
          <a:spcPct val="0"/>
        </a:spcAft>
        <a:defRPr sz="2400" b="1">
          <a:solidFill>
            <a:srgbClr val="CC0000"/>
          </a:solidFill>
          <a:latin typeface="Verdana" pitchFamily="34" charset="0"/>
        </a:defRPr>
      </a:lvl8pPr>
      <a:lvl9pPr marL="1828800" algn="l" rtl="0" fontAlgn="base">
        <a:spcBef>
          <a:spcPct val="0"/>
        </a:spcBef>
        <a:spcAft>
          <a:spcPct val="0"/>
        </a:spcAft>
        <a:defRPr sz="2400" b="1">
          <a:solidFill>
            <a:srgbClr val="CC0000"/>
          </a:solidFill>
          <a:latin typeface="Verdana" pitchFamily="34" charset="0"/>
        </a:defRPr>
      </a:lvl9pPr>
    </p:titleStyle>
    <p:bodyStyle>
      <a:lvl1pPr marL="342900" indent="-342900" algn="l" rtl="0" eaLnBrk="0" fontAlgn="base" hangingPunct="0">
        <a:spcBef>
          <a:spcPct val="20000"/>
        </a:spcBef>
        <a:spcAft>
          <a:spcPct val="0"/>
        </a:spcAft>
        <a:buClr>
          <a:srgbClr val="000066"/>
        </a:buClr>
        <a:buSzPct val="65000"/>
        <a:buFont typeface="Wingdings" pitchFamily="2" charset="2"/>
        <a:defRPr sz="1600" b="1">
          <a:solidFill>
            <a:srgbClr val="09386A"/>
          </a:solidFill>
          <a:latin typeface="+mn-lt"/>
          <a:ea typeface="+mn-ea"/>
          <a:cs typeface="+mn-cs"/>
        </a:defRPr>
      </a:lvl1pPr>
      <a:lvl2pPr marL="742950" indent="-285750" algn="l" rtl="0" eaLnBrk="0" fontAlgn="base" hangingPunct="0">
        <a:spcBef>
          <a:spcPct val="20000"/>
        </a:spcBef>
        <a:spcAft>
          <a:spcPct val="0"/>
        </a:spcAft>
        <a:buClr>
          <a:srgbClr val="09386A"/>
        </a:buClr>
        <a:buFont typeface="Wingdings" pitchFamily="2" charset="2"/>
        <a:buChar char="q"/>
        <a:defRPr sz="1400">
          <a:solidFill>
            <a:srgbClr val="09386A"/>
          </a:solidFill>
          <a:latin typeface="+mj-lt"/>
        </a:defRPr>
      </a:lvl2pPr>
      <a:lvl3pPr marL="1143000" indent="-228600" algn="l" rtl="0" eaLnBrk="0" fontAlgn="base" hangingPunct="0">
        <a:spcBef>
          <a:spcPct val="20000"/>
        </a:spcBef>
        <a:spcAft>
          <a:spcPct val="0"/>
        </a:spcAft>
        <a:buClr>
          <a:srgbClr val="000066"/>
        </a:buClr>
        <a:buSzPct val="80000"/>
        <a:buFont typeface="Wingdings" pitchFamily="2" charset="2"/>
        <a:buChar char="v"/>
        <a:defRPr sz="1200">
          <a:solidFill>
            <a:srgbClr val="09386A"/>
          </a:solidFill>
          <a:latin typeface="+mj-lt"/>
        </a:defRPr>
      </a:lvl3pPr>
      <a:lvl4pPr marL="1600200" indent="-228600" algn="l" rtl="0" eaLnBrk="0" fontAlgn="base" hangingPunct="0">
        <a:spcBef>
          <a:spcPct val="20000"/>
        </a:spcBef>
        <a:spcAft>
          <a:spcPct val="0"/>
        </a:spcAft>
        <a:buClr>
          <a:srgbClr val="000066"/>
        </a:buClr>
        <a:buSzPct val="75000"/>
        <a:buFont typeface="Wingdings" pitchFamily="2" charset="2"/>
        <a:buChar char="§"/>
        <a:defRPr sz="1200">
          <a:solidFill>
            <a:srgbClr val="09386A"/>
          </a:solidFill>
          <a:latin typeface="+mj-lt"/>
        </a:defRPr>
      </a:lvl4pPr>
      <a:lvl5pPr marL="2057400" indent="-228600" algn="l" rtl="0" eaLnBrk="0" fontAlgn="base" hangingPunct="0">
        <a:spcBef>
          <a:spcPct val="20000"/>
        </a:spcBef>
        <a:spcAft>
          <a:spcPct val="0"/>
        </a:spcAft>
        <a:buClr>
          <a:srgbClr val="000066"/>
        </a:buClr>
        <a:buSzPct val="75000"/>
        <a:buFont typeface="Wingdings" pitchFamily="2" charset="2"/>
        <a:buChar char="§"/>
        <a:defRPr sz="1200">
          <a:solidFill>
            <a:srgbClr val="09386A"/>
          </a:solidFill>
          <a:latin typeface="+mj-lt"/>
        </a:defRPr>
      </a:lvl5pPr>
      <a:lvl6pPr marL="2514600" indent="-228600" algn="l" rtl="0" fontAlgn="base">
        <a:spcBef>
          <a:spcPct val="20000"/>
        </a:spcBef>
        <a:spcAft>
          <a:spcPct val="0"/>
        </a:spcAft>
        <a:buClr>
          <a:srgbClr val="000066"/>
        </a:buClr>
        <a:buSzPct val="75000"/>
        <a:buFont typeface="Wingdings" pitchFamily="2" charset="2"/>
        <a:buChar char="§"/>
        <a:defRPr sz="1200">
          <a:solidFill>
            <a:srgbClr val="09386A"/>
          </a:solidFill>
          <a:latin typeface="+mj-lt"/>
        </a:defRPr>
      </a:lvl6pPr>
      <a:lvl7pPr marL="2971800" indent="-228600" algn="l" rtl="0" fontAlgn="base">
        <a:spcBef>
          <a:spcPct val="20000"/>
        </a:spcBef>
        <a:spcAft>
          <a:spcPct val="0"/>
        </a:spcAft>
        <a:buClr>
          <a:srgbClr val="000066"/>
        </a:buClr>
        <a:buSzPct val="75000"/>
        <a:buFont typeface="Wingdings" pitchFamily="2" charset="2"/>
        <a:buChar char="§"/>
        <a:defRPr sz="1200">
          <a:solidFill>
            <a:srgbClr val="09386A"/>
          </a:solidFill>
          <a:latin typeface="+mj-lt"/>
        </a:defRPr>
      </a:lvl7pPr>
      <a:lvl8pPr marL="3429000" indent="-228600" algn="l" rtl="0" fontAlgn="base">
        <a:spcBef>
          <a:spcPct val="20000"/>
        </a:spcBef>
        <a:spcAft>
          <a:spcPct val="0"/>
        </a:spcAft>
        <a:buClr>
          <a:srgbClr val="000066"/>
        </a:buClr>
        <a:buSzPct val="75000"/>
        <a:buFont typeface="Wingdings" pitchFamily="2" charset="2"/>
        <a:buChar char="§"/>
        <a:defRPr sz="1200">
          <a:solidFill>
            <a:srgbClr val="09386A"/>
          </a:solidFill>
          <a:latin typeface="+mj-lt"/>
        </a:defRPr>
      </a:lvl8pPr>
      <a:lvl9pPr marL="3886200" indent="-228600" algn="l" rtl="0" fontAlgn="base">
        <a:spcBef>
          <a:spcPct val="20000"/>
        </a:spcBef>
        <a:spcAft>
          <a:spcPct val="0"/>
        </a:spcAft>
        <a:buClr>
          <a:srgbClr val="000066"/>
        </a:buClr>
        <a:buSzPct val="75000"/>
        <a:buFont typeface="Wingdings" pitchFamily="2" charset="2"/>
        <a:buChar char="§"/>
        <a:defRPr sz="1200">
          <a:solidFill>
            <a:srgbClr val="09386A"/>
          </a:solidFill>
          <a:latin typeface="+mj-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Text Box 22"/>
          <p:cNvSpPr txBox="1">
            <a:spLocks noChangeArrowheads="1"/>
          </p:cNvSpPr>
          <p:nvPr/>
        </p:nvSpPr>
        <p:spPr bwMode="auto">
          <a:xfrm>
            <a:off x="1415480" y="1484784"/>
            <a:ext cx="9609806" cy="1077860"/>
          </a:xfrm>
          <a:prstGeom prst="rect">
            <a:avLst/>
          </a:prstGeom>
          <a:noFill/>
          <a:ln w="9525">
            <a:noFill/>
            <a:miter lim="800000"/>
            <a:headEnd/>
            <a:tailEnd/>
          </a:ln>
        </p:spPr>
        <p:txBody>
          <a:bodyPr wrap="square" lIns="92075" tIns="46038" rIns="92075" bIns="46038">
            <a:spAutoFit/>
          </a:bodyPr>
          <a:lstStyle/>
          <a:p>
            <a:pPr algn="ctr">
              <a:spcBef>
                <a:spcPct val="20000"/>
              </a:spcBef>
              <a:buClr>
                <a:srgbClr val="000066"/>
              </a:buClr>
              <a:buSzPct val="65000"/>
              <a:defRPr/>
            </a:pPr>
            <a:r>
              <a:rPr lang="it-IT" altLang="it-IT" sz="3200" b="1" dirty="0">
                <a:solidFill>
                  <a:srgbClr val="CC0000"/>
                </a:solidFill>
                <a:effectLst>
                  <a:outerShdw blurRad="38100" dist="38100" dir="2700000" algn="tl">
                    <a:srgbClr val="C0C0C0"/>
                  </a:outerShdw>
                </a:effectLst>
                <a:latin typeface="Calibri" panose="020F0502020204030204" pitchFamily="34" charset="0"/>
                <a:cs typeface="Calibri" panose="020F0502020204030204" pitchFamily="34" charset="0"/>
              </a:rPr>
              <a:t>LEGISLAZIONE CONCORSUALE ECCEZIONALE IN SPAGNA A SEGUITO DI PANDEMIA DA COVID-19 </a:t>
            </a:r>
            <a:endParaRPr lang="it-IT" sz="3200" b="1" dirty="0">
              <a:solidFill>
                <a:srgbClr val="CC0000"/>
              </a:solidFill>
              <a:effectLst>
                <a:outerShdw blurRad="38100" dist="38100" dir="2700000" algn="tl">
                  <a:srgbClr val="C0C0C0"/>
                </a:outerShdw>
              </a:effectLst>
              <a:latin typeface="Calibri" panose="020F0502020204030204" pitchFamily="34" charset="0"/>
              <a:cs typeface="Calibri" panose="020F0502020204030204" pitchFamily="34" charset="0"/>
            </a:endParaRPr>
          </a:p>
        </p:txBody>
      </p:sp>
      <p:sp>
        <p:nvSpPr>
          <p:cNvPr id="3075" name="Text Box 29"/>
          <p:cNvSpPr txBox="1">
            <a:spLocks noChangeArrowheads="1"/>
          </p:cNvSpPr>
          <p:nvPr/>
        </p:nvSpPr>
        <p:spPr bwMode="auto">
          <a:xfrm>
            <a:off x="1919287" y="3997328"/>
            <a:ext cx="8353425" cy="1031694"/>
          </a:xfrm>
          <a:prstGeom prst="rect">
            <a:avLst/>
          </a:prstGeom>
          <a:noFill/>
          <a:ln w="9525">
            <a:noFill/>
            <a:miter lim="800000"/>
            <a:headEnd/>
            <a:tailEnd/>
          </a:ln>
        </p:spPr>
        <p:txBody>
          <a:bodyPr lIns="92075" tIns="46038" rIns="92075" bIns="46038">
            <a:spAutoFit/>
          </a:bodyPr>
          <a:lstStyle/>
          <a:p>
            <a:pPr algn="ctr">
              <a:spcAft>
                <a:spcPts val="600"/>
              </a:spcAft>
            </a:pPr>
            <a:r>
              <a:rPr lang="it-IT" altLang="it-IT" sz="3200" b="1" dirty="0">
                <a:solidFill>
                  <a:srgbClr val="000066"/>
                </a:solidFill>
                <a:latin typeface="Calibri" panose="020F0502020204030204" pitchFamily="34" charset="0"/>
                <a:cs typeface="Calibri" panose="020F0502020204030204" pitchFamily="34" charset="0"/>
              </a:rPr>
              <a:t>Dr. Prof. Ignacio </a:t>
            </a:r>
            <a:r>
              <a:rPr lang="it-IT" altLang="it-IT" sz="3200" b="1" dirty="0" err="1">
                <a:solidFill>
                  <a:srgbClr val="000066"/>
                </a:solidFill>
                <a:latin typeface="Calibri" panose="020F0502020204030204" pitchFamily="34" charset="0"/>
                <a:cs typeface="Calibri" panose="020F0502020204030204" pitchFamily="34" charset="0"/>
              </a:rPr>
              <a:t>Tirado</a:t>
            </a:r>
            <a:endParaRPr lang="it-IT" altLang="it-IT" sz="3200" b="1" dirty="0">
              <a:solidFill>
                <a:srgbClr val="000066"/>
              </a:solidFill>
              <a:latin typeface="Calibri" panose="020F0502020204030204" pitchFamily="34" charset="0"/>
              <a:cs typeface="Calibri" panose="020F0502020204030204" pitchFamily="34" charset="0"/>
            </a:endParaRPr>
          </a:p>
          <a:p>
            <a:pPr algn="ctr">
              <a:spcAft>
                <a:spcPts val="600"/>
              </a:spcAft>
            </a:pPr>
            <a:r>
              <a:rPr lang="it-IT" altLang="it-IT" sz="2400" i="1" dirty="0">
                <a:solidFill>
                  <a:srgbClr val="000066"/>
                </a:solidFill>
                <a:latin typeface="Calibri" panose="020F0502020204030204" pitchFamily="34" charset="0"/>
                <a:cs typeface="Calibri" panose="020F0502020204030204" pitchFamily="34" charset="0"/>
              </a:rPr>
              <a:t>UNIDROIT / University </a:t>
            </a:r>
            <a:r>
              <a:rPr lang="it-IT" altLang="it-IT" sz="2400" i="1" dirty="0" err="1">
                <a:solidFill>
                  <a:srgbClr val="000066"/>
                </a:solidFill>
                <a:latin typeface="Calibri" panose="020F0502020204030204" pitchFamily="34" charset="0"/>
                <a:cs typeface="Calibri" panose="020F0502020204030204" pitchFamily="34" charset="0"/>
              </a:rPr>
              <a:t>Autónoma</a:t>
            </a:r>
            <a:r>
              <a:rPr lang="it-IT" altLang="it-IT" sz="2400" i="1" dirty="0">
                <a:solidFill>
                  <a:srgbClr val="000066"/>
                </a:solidFill>
                <a:latin typeface="Calibri" panose="020F0502020204030204" pitchFamily="34" charset="0"/>
                <a:cs typeface="Calibri" panose="020F0502020204030204" pitchFamily="34" charset="0"/>
              </a:rPr>
              <a:t> of </a:t>
            </a:r>
            <a:r>
              <a:rPr lang="it-IT" altLang="it-IT" sz="2400" i="1" dirty="0" err="1">
                <a:solidFill>
                  <a:srgbClr val="000066"/>
                </a:solidFill>
                <a:latin typeface="Calibri" panose="020F0502020204030204" pitchFamily="34" charset="0"/>
                <a:cs typeface="Calibri" panose="020F0502020204030204" pitchFamily="34" charset="0"/>
              </a:rPr>
              <a:t>Madrid</a:t>
            </a:r>
            <a:r>
              <a:rPr lang="it-IT" sz="2400" i="1" dirty="0" err="1">
                <a:solidFill>
                  <a:srgbClr val="000066"/>
                </a:solidFill>
                <a:latin typeface="Calibri" panose="020F0502020204030204" pitchFamily="34" charset="0"/>
                <a:cs typeface="Calibri" panose="020F0502020204030204" pitchFamily="34" charset="0"/>
              </a:rPr>
              <a:t>Qualifica</a:t>
            </a:r>
            <a:endParaRPr lang="it-IT" sz="2400" i="1" dirty="0">
              <a:solidFill>
                <a:srgbClr val="000066"/>
              </a:solidFill>
              <a:latin typeface="Calibri" panose="020F0502020204030204" pitchFamily="34" charset="0"/>
              <a:cs typeface="Calibri" panose="020F0502020204030204" pitchFamily="34" charset="0"/>
            </a:endParaRPr>
          </a:p>
        </p:txBody>
      </p:sp>
      <p:sp>
        <p:nvSpPr>
          <p:cNvPr id="4" name="Text Box 7"/>
          <p:cNvSpPr txBox="1">
            <a:spLocks noChangeArrowheads="1"/>
          </p:cNvSpPr>
          <p:nvPr/>
        </p:nvSpPr>
        <p:spPr bwMode="auto">
          <a:xfrm>
            <a:off x="0" y="5805264"/>
            <a:ext cx="3071664" cy="369332"/>
          </a:xfrm>
          <a:prstGeom prst="rect">
            <a:avLst/>
          </a:prstGeom>
          <a:solidFill>
            <a:srgbClr val="606060"/>
          </a:solidFill>
          <a:ln>
            <a:noFill/>
          </a:ln>
          <a:effectLst/>
        </p:spPr>
        <p:txBody>
          <a:bodyPr wrap="square" lIns="0" rIns="0">
            <a:spAutoFit/>
          </a:bodyPr>
          <a:lstStyle/>
          <a:p>
            <a:pPr algn="ctr" eaLnBrk="1" hangingPunct="1">
              <a:spcBef>
                <a:spcPct val="50000"/>
              </a:spcBef>
              <a:buClr>
                <a:srgbClr val="000000"/>
              </a:buClr>
              <a:buSzPct val="100000"/>
              <a:buFont typeface="Times New Roman" panose="02020603050405020304" pitchFamily="18" charset="0"/>
              <a:buNone/>
              <a:defRPr/>
            </a:pPr>
            <a:r>
              <a:rPr lang="it-IT" b="1" dirty="0">
                <a:solidFill>
                  <a:srgbClr val="FFFFFF"/>
                </a:solidFill>
                <a:effectLst>
                  <a:outerShdw blurRad="38100" dist="38100" dir="2700000" algn="tl">
                    <a:srgbClr val="000000"/>
                  </a:outerShdw>
                </a:effectLst>
                <a:ea typeface="ＭＳ Ｐゴシック" panose="020B0600070205080204" pitchFamily="34" charset="-128"/>
              </a:rPr>
              <a:t>Webinar del 04/06/2020</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txBox="1">
            <a:spLocks/>
          </p:cNvSpPr>
          <p:nvPr/>
        </p:nvSpPr>
        <p:spPr>
          <a:xfrm>
            <a:off x="1847528" y="1628801"/>
            <a:ext cx="8229600" cy="485740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endParaRPr lang="it-IT" sz="2600" dirty="0"/>
          </a:p>
          <a:p>
            <a:pPr marL="0" indent="0" algn="just">
              <a:buNone/>
            </a:pPr>
            <a:endParaRPr lang="it-IT" sz="2600" dirty="0"/>
          </a:p>
        </p:txBody>
      </p:sp>
      <p:sp>
        <p:nvSpPr>
          <p:cNvPr id="8" name="Segnaposto contenuto 2"/>
          <p:cNvSpPr txBox="1">
            <a:spLocks/>
          </p:cNvSpPr>
          <p:nvPr/>
        </p:nvSpPr>
        <p:spPr>
          <a:xfrm>
            <a:off x="1882696" y="1628800"/>
            <a:ext cx="8424936" cy="482453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endParaRPr lang="it-IT" sz="2400" dirty="0"/>
          </a:p>
        </p:txBody>
      </p:sp>
      <p:sp>
        <p:nvSpPr>
          <p:cNvPr id="7" name="Segnaposto contenuto 2"/>
          <p:cNvSpPr txBox="1">
            <a:spLocks/>
          </p:cNvSpPr>
          <p:nvPr/>
        </p:nvSpPr>
        <p:spPr>
          <a:xfrm>
            <a:off x="1882696" y="1628800"/>
            <a:ext cx="8424936" cy="482453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endParaRPr lang="it-IT" sz="2400" dirty="0"/>
          </a:p>
        </p:txBody>
      </p:sp>
      <p:sp>
        <p:nvSpPr>
          <p:cNvPr id="9" name="Segnaposto contenuto 2"/>
          <p:cNvSpPr txBox="1">
            <a:spLocks/>
          </p:cNvSpPr>
          <p:nvPr/>
        </p:nvSpPr>
        <p:spPr>
          <a:xfrm>
            <a:off x="1882696" y="1556792"/>
            <a:ext cx="8424936" cy="489654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endParaRPr lang="it-IT" sz="2400" dirty="0"/>
          </a:p>
        </p:txBody>
      </p:sp>
      <p:sp>
        <p:nvSpPr>
          <p:cNvPr id="10" name="Segnaposto contenuto 2"/>
          <p:cNvSpPr txBox="1">
            <a:spLocks/>
          </p:cNvSpPr>
          <p:nvPr/>
        </p:nvSpPr>
        <p:spPr>
          <a:xfrm>
            <a:off x="1882696" y="1484784"/>
            <a:ext cx="8424936" cy="49685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endParaRPr lang="it-IT" sz="2400" dirty="0"/>
          </a:p>
        </p:txBody>
      </p:sp>
      <p:sp>
        <p:nvSpPr>
          <p:cNvPr id="11" name="Segnaposto contenuto 2"/>
          <p:cNvSpPr txBox="1">
            <a:spLocks/>
          </p:cNvSpPr>
          <p:nvPr/>
        </p:nvSpPr>
        <p:spPr>
          <a:xfrm>
            <a:off x="695400" y="1052737"/>
            <a:ext cx="10657184" cy="482453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algn="just">
              <a:spcAft>
                <a:spcPts val="0"/>
              </a:spcAft>
              <a:buNone/>
            </a:pPr>
            <a:r>
              <a:rPr lang="it-IT" sz="1000" dirty="0">
                <a:solidFill>
                  <a:srgbClr val="FF0000"/>
                </a:solidFill>
                <a:effectLst/>
                <a:latin typeface="Calibri" panose="020F0502020204030204" pitchFamily="34" charset="0"/>
                <a:cs typeface="Calibri" panose="020F0502020204030204" pitchFamily="34" charset="0"/>
              </a:rPr>
              <a:t>In Spagna l‘insolvenza è disciplinata dalla legge del 2003 e dal decreto reale n. 16 del 28 aprile 2020</a:t>
            </a:r>
          </a:p>
          <a:p>
            <a:pPr marL="0" lvl="0" indent="0" algn="just">
              <a:spcAft>
                <a:spcPts val="0"/>
              </a:spcAft>
              <a:buNone/>
            </a:pPr>
            <a:endParaRPr lang="it-IT" sz="1000" dirty="0">
              <a:solidFill>
                <a:srgbClr val="FF0000"/>
              </a:solidFill>
              <a:effectLst/>
              <a:latin typeface="Calibri" panose="020F0502020204030204" pitchFamily="34" charset="0"/>
              <a:cs typeface="Calibri" panose="020F0502020204030204" pitchFamily="34" charset="0"/>
            </a:endParaRPr>
          </a:p>
          <a:p>
            <a:pPr marL="0" lvl="0" indent="0" algn="just">
              <a:spcAft>
                <a:spcPts val="0"/>
              </a:spcAft>
              <a:buNone/>
            </a:pPr>
            <a:r>
              <a:rPr lang="it-IT" sz="1000" b="1" dirty="0">
                <a:solidFill>
                  <a:srgbClr val="FF0000"/>
                </a:solidFill>
                <a:effectLst/>
                <a:latin typeface="Calibri" panose="020F0502020204030204" pitchFamily="34" charset="0"/>
                <a:cs typeface="Calibri" panose="020F0502020204030204" pitchFamily="34" charset="0"/>
              </a:rPr>
              <a:t>1) La sospensione dell'obbligo di richiedere procedura di insolvenza e le relative norme</a:t>
            </a:r>
          </a:p>
          <a:p>
            <a:pPr marL="0" lvl="0" indent="0" algn="just">
              <a:spcAft>
                <a:spcPts val="0"/>
              </a:spcAft>
              <a:buNone/>
            </a:pPr>
            <a:endParaRPr lang="it-IT" sz="1000" dirty="0">
              <a:solidFill>
                <a:srgbClr val="FF0000"/>
              </a:solidFill>
              <a:effectLst/>
              <a:latin typeface="Calibri" panose="020F0502020204030204" pitchFamily="34" charset="0"/>
              <a:cs typeface="Calibri" panose="020F0502020204030204" pitchFamily="34" charset="0"/>
            </a:endParaRPr>
          </a:p>
          <a:p>
            <a:pPr marL="0" lvl="0" indent="0" algn="just">
              <a:spcAft>
                <a:spcPts val="0"/>
              </a:spcAft>
              <a:buNone/>
            </a:pPr>
            <a:r>
              <a:rPr lang="it-IT" sz="1000" dirty="0">
                <a:solidFill>
                  <a:srgbClr val="FF0000"/>
                </a:solidFill>
                <a:effectLst/>
                <a:latin typeface="Calibri" panose="020F0502020204030204" pitchFamily="34" charset="0"/>
                <a:cs typeface="Calibri" panose="020F0502020204030204" pitchFamily="34" charset="0"/>
              </a:rPr>
              <a:t>a) Obbligo di istanza da parte del debitore</a:t>
            </a:r>
          </a:p>
          <a:p>
            <a:pPr marL="0" lvl="0" indent="0" algn="just">
              <a:spcAft>
                <a:spcPts val="0"/>
              </a:spcAft>
              <a:buNone/>
            </a:pPr>
            <a:r>
              <a:rPr lang="it-IT" sz="1000" dirty="0">
                <a:solidFill>
                  <a:srgbClr val="FF0000"/>
                </a:solidFill>
                <a:effectLst/>
                <a:latin typeface="Calibri" panose="020F0502020204030204" pitchFamily="34" charset="0"/>
                <a:cs typeface="Calibri" panose="020F0502020204030204" pitchFamily="34" charset="0"/>
              </a:rPr>
              <a:t>La legge spagnola sull'insolvenza (IA) prevede l'obbligo di attivare una procedura formale di insolvenza (</a:t>
            </a:r>
            <a:r>
              <a:rPr lang="it-IT" sz="1000" dirty="0" err="1">
                <a:solidFill>
                  <a:srgbClr val="FF0000"/>
                </a:solidFill>
                <a:effectLst/>
                <a:latin typeface="Calibri" panose="020F0502020204030204" pitchFamily="34" charset="0"/>
                <a:cs typeface="Calibri" panose="020F0502020204030204" pitchFamily="34" charset="0"/>
              </a:rPr>
              <a:t>concurso</a:t>
            </a:r>
            <a:r>
              <a:rPr lang="it-IT" sz="1000" dirty="0">
                <a:solidFill>
                  <a:srgbClr val="FF0000"/>
                </a:solidFill>
                <a:effectLst/>
                <a:latin typeface="Calibri" panose="020F0502020204030204" pitchFamily="34" charset="0"/>
                <a:cs typeface="Calibri" panose="020F0502020204030204" pitchFamily="34" charset="0"/>
              </a:rPr>
              <a:t>) entro 2 mesi dal momento in cui il debitore o gli amministratori sono venuti a conoscenza, o avrebbero dovuto essere a conoscenza, che l’impresa si trovava in stato di insolvenza (art. 5 IA). Lo stato di "insolvenza" è definito nell'art. 2 IA quale incapacità del debitore di far fronte alle proprie obbligazioni. </a:t>
            </a:r>
          </a:p>
          <a:p>
            <a:pPr marL="0" lvl="0" indent="0" algn="just">
              <a:spcAft>
                <a:spcPts val="0"/>
              </a:spcAft>
              <a:buNone/>
            </a:pPr>
            <a:r>
              <a:rPr lang="it-IT" sz="1000" dirty="0">
                <a:solidFill>
                  <a:srgbClr val="FF0000"/>
                </a:solidFill>
                <a:effectLst/>
                <a:latin typeface="Calibri" panose="020F0502020204030204" pitchFamily="34" charset="0"/>
                <a:cs typeface="Calibri" panose="020F0502020204030204" pitchFamily="34" charset="0"/>
              </a:rPr>
              <a:t>La chiusura delle attività commerciali nella maggior parte dei settori dell'economia è destinata a drenare liquidità. La maggior parte delle imprese in Spagna, con particolare riguardo alle PMI e alle micro imprese, hanno un capitale circolante molto limitato e il pagamento dei costi fissi è molto spesso effettuato con i ricavi generati dall'attività quotidiana. In questo contesto, il governo ha deciso innanzitutto di sospendere l’obbligo di promuovere in proprio una procedura concorsuale fino a quando lo stato di allarme cesserà. Tale periodo è legato allo “stato di allarme” (e quindi, qualsiasi rinnovo della sospensione, sarà legato ad un prolungamento del medesimo periodo di stato di allarme). Il governo si è presto reso conto che, molto probabilmente, le tensioni di liquidità andranno avanti per mesi, ed ha emesso un decreto (RDL 16 del 28 aprile 2020) che estende il periodo di sospensione fino al 31 dicembre 2020.</a:t>
            </a:r>
          </a:p>
          <a:p>
            <a:pPr marL="0" lvl="0" indent="0" algn="just">
              <a:spcAft>
                <a:spcPts val="0"/>
              </a:spcAft>
              <a:buNone/>
            </a:pPr>
            <a:r>
              <a:rPr lang="it-IT" sz="1000" dirty="0">
                <a:solidFill>
                  <a:srgbClr val="FF0000"/>
                </a:solidFill>
                <a:effectLst/>
                <a:latin typeface="Calibri" panose="020F0502020204030204" pitchFamily="34" charset="0"/>
                <a:cs typeface="Calibri" panose="020F0502020204030204" pitchFamily="34" charset="0"/>
              </a:rPr>
              <a:t>Allo stesso modo, l'art. 5bis dell’ IA prevede una sospensione dell'obbligo di presentare istanza formale di insolvenza (concorrenziale) quando il debitore avvii una trattativa formale con i creditori al fine di raggiungere un accordo stragiudiziale (sia un accordo stragiudiziale liquidatorio - per le PMI - o un accordo di rifinanziamento - per tutti, ma specialmente per le grandi imprese -), così come un piano di concordato preventivo (in Spagna una sorta di "piano preconfezionato" chiamato  "</a:t>
            </a:r>
            <a:r>
              <a:rPr lang="it-IT" sz="1000" dirty="0" err="1">
                <a:solidFill>
                  <a:srgbClr val="FF0000"/>
                </a:solidFill>
                <a:effectLst/>
                <a:latin typeface="Calibri" panose="020F0502020204030204" pitchFamily="34" charset="0"/>
                <a:cs typeface="Calibri" panose="020F0502020204030204" pitchFamily="34" charset="0"/>
              </a:rPr>
              <a:t>conveno</a:t>
            </a:r>
            <a:r>
              <a:rPr lang="it-IT" sz="1000" dirty="0">
                <a:solidFill>
                  <a:srgbClr val="FF0000"/>
                </a:solidFill>
                <a:effectLst/>
                <a:latin typeface="Calibri" panose="020F0502020204030204" pitchFamily="34" charset="0"/>
                <a:cs typeface="Calibri" panose="020F0502020204030204" pitchFamily="34" charset="0"/>
              </a:rPr>
              <a:t>"). Questa sospensione dell'obbligo di presentare la domanda formale di insolvenza si conclude automaticamente se, essendo il debitore insolvente, siano trascorsi più di 4 mesi dall'inizio del periodo negoziale. In base al nuovo regolamento, tale termine è stato sospeso, inizialmente, fino al perdurare dello stato di allarme, con la possibilità di rinnovo nei termini sopra indicati; a causa della chiara inadeguatezza del periodo di sospensione, la norma è stata prorogata fino al 31 dicembre 2020 così come per l’istanza di insolvenza in proprio.</a:t>
            </a:r>
          </a:p>
          <a:p>
            <a:pPr marL="0" lvl="0" indent="0" algn="just">
              <a:spcAft>
                <a:spcPts val="0"/>
              </a:spcAft>
              <a:buNone/>
            </a:pPr>
            <a:r>
              <a:rPr lang="it-IT" sz="1000" dirty="0">
                <a:solidFill>
                  <a:srgbClr val="FF0000"/>
                </a:solidFill>
                <a:effectLst/>
                <a:latin typeface="Calibri" panose="020F0502020204030204" pitchFamily="34" charset="0"/>
                <a:cs typeface="Calibri" panose="020F0502020204030204" pitchFamily="34" charset="0"/>
              </a:rPr>
              <a:t>L' Art. 5bis IA istituisce anche una moratoria sulle azioni esecutive durante il periodo negoziale. Purtroppo, i nuovi regolamenti non prevedono espressamente in riferimento al Covid-19 una proroga (oltre il periodo ordinario di 4 mesi) di questa moratoria delle azioni esecutive.</a:t>
            </a:r>
          </a:p>
          <a:p>
            <a:pPr marL="0" lvl="0" indent="0" algn="just">
              <a:spcAft>
                <a:spcPts val="0"/>
              </a:spcAft>
              <a:buNone/>
            </a:pPr>
            <a:endParaRPr lang="it-IT" sz="1000" dirty="0">
              <a:solidFill>
                <a:srgbClr val="FF0000"/>
              </a:solidFill>
              <a:effectLst/>
              <a:latin typeface="Calibri" panose="020F0502020204030204" pitchFamily="34" charset="0"/>
              <a:cs typeface="Calibri" panose="020F0502020204030204" pitchFamily="34" charset="0"/>
            </a:endParaRPr>
          </a:p>
          <a:p>
            <a:pPr marL="0" lvl="0" indent="0" algn="just">
              <a:spcAft>
                <a:spcPts val="0"/>
              </a:spcAft>
              <a:buNone/>
            </a:pPr>
            <a:r>
              <a:rPr lang="it-IT" sz="1000" dirty="0">
                <a:solidFill>
                  <a:srgbClr val="FF0000"/>
                </a:solidFill>
                <a:effectLst/>
                <a:latin typeface="Calibri" panose="020F0502020204030204" pitchFamily="34" charset="0"/>
                <a:cs typeface="Calibri" panose="020F0502020204030204" pitchFamily="34" charset="0"/>
              </a:rPr>
              <a:t>b)  Istanza da parte dei creditori</a:t>
            </a:r>
          </a:p>
          <a:p>
            <a:pPr marL="0" lvl="0" indent="0" algn="just">
              <a:spcAft>
                <a:spcPts val="0"/>
              </a:spcAft>
              <a:buNone/>
            </a:pPr>
            <a:r>
              <a:rPr lang="it-IT" sz="1000" dirty="0">
                <a:solidFill>
                  <a:srgbClr val="FF0000"/>
                </a:solidFill>
                <a:effectLst/>
                <a:latin typeface="Calibri" panose="020F0502020204030204" pitchFamily="34" charset="0"/>
                <a:cs typeface="Calibri" panose="020F0502020204030204" pitchFamily="34" charset="0"/>
              </a:rPr>
              <a:t>Le istanze di apertura di una procedura formale di insolvenza da parte dei creditori sono congelate fino al 31 dicembre 2020. È degno di nota che questa sospensione della possibilità di presentare domanda di insolvenza formale si applica "tout court" e non si limita alle istanze dei creditori basate sull’incapacità del debitore di poter adempiere alle proprie obbligazioni.</a:t>
            </a:r>
          </a:p>
          <a:p>
            <a:pPr marL="0" lvl="0" indent="0" algn="just">
              <a:spcAft>
                <a:spcPts val="0"/>
              </a:spcAft>
              <a:buNone/>
            </a:pPr>
            <a:r>
              <a:rPr lang="it-IT" sz="1000" dirty="0">
                <a:solidFill>
                  <a:srgbClr val="FF0000"/>
                </a:solidFill>
                <a:effectLst/>
                <a:latin typeface="Calibri" panose="020F0502020204030204" pitchFamily="34" charset="0"/>
                <a:cs typeface="Calibri" panose="020F0502020204030204" pitchFamily="34" charset="0"/>
              </a:rPr>
              <a:t>Infine, le nuove norme introducono anche una moratoria sull'obbligo societario degli amministratori, in caso di perdita del capitale sociale, di convocare l'assemblea degli azionisti per deliberare lo scioglimento e la liquidazione della società (scioglimento e liquidazione della società    solvente) (o l'apertura di una procedura di insolvenza) per i bilanci relativi all’esercizio 2020. L'obbligo sarà ripristinato in relazione ai bilanci dell'esercizio 2021.</a:t>
            </a:r>
          </a:p>
        </p:txBody>
      </p:sp>
      <p:sp>
        <p:nvSpPr>
          <p:cNvPr id="13" name="Text Box 22">
            <a:extLst>
              <a:ext uri="{FF2B5EF4-FFF2-40B4-BE49-F238E27FC236}">
                <a16:creationId xmlns:a16="http://schemas.microsoft.com/office/drawing/2014/main" id="{3BC3C070-D483-4938-B450-E863DE6BF3C2}"/>
              </a:ext>
            </a:extLst>
          </p:cNvPr>
          <p:cNvSpPr txBox="1">
            <a:spLocks noChangeArrowheads="1"/>
          </p:cNvSpPr>
          <p:nvPr/>
        </p:nvSpPr>
        <p:spPr bwMode="auto">
          <a:xfrm>
            <a:off x="6384032" y="286273"/>
            <a:ext cx="4615258" cy="400752"/>
          </a:xfrm>
          <a:prstGeom prst="rect">
            <a:avLst/>
          </a:prstGeom>
          <a:noFill/>
          <a:ln w="9525">
            <a:noFill/>
            <a:miter lim="800000"/>
            <a:headEnd/>
            <a:tailEnd/>
          </a:ln>
        </p:spPr>
        <p:txBody>
          <a:bodyPr wrap="square" lIns="92075" tIns="46038" rIns="92075" bIns="46038">
            <a:spAutoFit/>
          </a:bodyPr>
          <a:lstStyle/>
          <a:p>
            <a:pPr algn="ctr">
              <a:spcBef>
                <a:spcPct val="20000"/>
              </a:spcBef>
              <a:buClr>
                <a:srgbClr val="000066"/>
              </a:buClr>
              <a:buSzPct val="65000"/>
              <a:defRPr/>
            </a:pPr>
            <a:r>
              <a:rPr lang="it-IT" altLang="it-IT" sz="1000" b="1" dirty="0">
                <a:solidFill>
                  <a:srgbClr val="CC0000"/>
                </a:solidFill>
                <a:effectLst>
                  <a:outerShdw blurRad="38100" dist="38100" dir="2700000" algn="tl">
                    <a:srgbClr val="C0C0C0"/>
                  </a:outerShdw>
                </a:effectLst>
                <a:latin typeface="Calibri" panose="020F0502020204030204" pitchFamily="34" charset="0"/>
                <a:cs typeface="Calibri" panose="020F0502020204030204" pitchFamily="34" charset="0"/>
              </a:rPr>
              <a:t>LEGISLAZIONE CONCORSUALE ECCEZIONALE IN SPAGNA A SEGUITO DI PANDEMIA DA COVID-19 </a:t>
            </a:r>
            <a:endParaRPr lang="it-IT" sz="1000" b="1" dirty="0">
              <a:solidFill>
                <a:srgbClr val="CC0000"/>
              </a:solidFill>
              <a:effectLst>
                <a:outerShdw blurRad="38100" dist="38100" dir="2700000" algn="tl">
                  <a:srgbClr val="C0C0C0"/>
                </a:outerShdw>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0424263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18448C54-7B07-4AED-B4EC-B8CB2D6667FD}"/>
              </a:ext>
            </a:extLst>
          </p:cNvPr>
          <p:cNvSpPr txBox="1"/>
          <p:nvPr/>
        </p:nvSpPr>
        <p:spPr>
          <a:xfrm>
            <a:off x="1343472" y="1196752"/>
            <a:ext cx="9649072" cy="4842031"/>
          </a:xfrm>
          <a:prstGeom prst="rect">
            <a:avLst/>
          </a:prstGeom>
          <a:noFill/>
        </p:spPr>
        <p:txBody>
          <a:bodyPr wrap="square">
            <a:spAutoFit/>
          </a:bodyPr>
          <a:lstStyle/>
          <a:p>
            <a:pPr algn="just">
              <a:lnSpc>
                <a:spcPct val="107000"/>
              </a:lnSpc>
              <a:spcAft>
                <a:spcPts val="800"/>
              </a:spcAft>
            </a:pPr>
            <a:r>
              <a:rPr lang="it-IT" sz="1400" b="1" dirty="0">
                <a:solidFill>
                  <a:srgbClr val="FF0000"/>
                </a:solidFill>
                <a:effectLst/>
                <a:latin typeface="Calibri" panose="020F0502020204030204" pitchFamily="34" charset="0"/>
                <a:ea typeface="Calibri" panose="020F0502020204030204" pitchFamily="34" charset="0"/>
                <a:cs typeface="Arial" panose="020B0604020202020204" pitchFamily="34" charset="0"/>
              </a:rPr>
              <a:t>2) Norme relative ai piani di concordato preventivo e agli accordi di ristrutturazione</a:t>
            </a:r>
            <a:endParaRPr lang="it-IT" sz="1400"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it-IT" sz="1400" dirty="0">
                <a:solidFill>
                  <a:srgbClr val="FF0000"/>
                </a:solidFill>
                <a:effectLst/>
                <a:latin typeface="Calibri" panose="020F0502020204030204" pitchFamily="34" charset="0"/>
                <a:ea typeface="Calibri" panose="020F0502020204030204" pitchFamily="34" charset="0"/>
                <a:cs typeface="Arial" panose="020B0604020202020204" pitchFamily="34" charset="0"/>
              </a:rPr>
              <a:t>Fino al 14 marzo 2021 (cioè un anno dopo la dichiarazione dello stato di allarme) un debitore in una procedura formale di insolvenza che sta eseguendo un concordato preventivo già approvato (</a:t>
            </a:r>
            <a:r>
              <a:rPr lang="it-IT" sz="1400" i="1" dirty="0" err="1">
                <a:solidFill>
                  <a:srgbClr val="FF0000"/>
                </a:solidFill>
                <a:effectLst/>
                <a:latin typeface="Calibri" panose="020F0502020204030204" pitchFamily="34" charset="0"/>
                <a:ea typeface="Calibri" panose="020F0502020204030204" pitchFamily="34" charset="0"/>
                <a:cs typeface="Arial" panose="020B0604020202020204" pitchFamily="34" charset="0"/>
              </a:rPr>
              <a:t>convenio</a:t>
            </a:r>
            <a:r>
              <a:rPr lang="it-IT" sz="1400" i="1" dirty="0">
                <a:solidFill>
                  <a:srgbClr val="FF0000"/>
                </a:solidFill>
                <a:effectLst/>
                <a:latin typeface="Calibri" panose="020F0502020204030204" pitchFamily="34" charset="0"/>
                <a:ea typeface="Calibri" panose="020F0502020204030204" pitchFamily="34" charset="0"/>
                <a:cs typeface="Arial" panose="020B0604020202020204" pitchFamily="34" charset="0"/>
              </a:rPr>
              <a:t> </a:t>
            </a:r>
            <a:r>
              <a:rPr lang="it-IT" sz="1400" i="1" dirty="0" err="1">
                <a:solidFill>
                  <a:srgbClr val="FF0000"/>
                </a:solidFill>
                <a:effectLst/>
                <a:latin typeface="Calibri" panose="020F0502020204030204" pitchFamily="34" charset="0"/>
                <a:ea typeface="Calibri" panose="020F0502020204030204" pitchFamily="34" charset="0"/>
                <a:cs typeface="Arial" panose="020B0604020202020204" pitchFamily="34" charset="0"/>
              </a:rPr>
              <a:t>concursal</a:t>
            </a:r>
            <a:r>
              <a:rPr lang="it-IT" sz="1400" dirty="0">
                <a:solidFill>
                  <a:srgbClr val="FF0000"/>
                </a:solidFill>
                <a:effectLst/>
                <a:latin typeface="Calibri" panose="020F0502020204030204" pitchFamily="34" charset="0"/>
                <a:ea typeface="Calibri" panose="020F0502020204030204" pitchFamily="34" charset="0"/>
                <a:cs typeface="Arial" panose="020B0604020202020204" pitchFamily="34" charset="0"/>
              </a:rPr>
              <a:t>) potrà rinegoziarlo e la liquidazione giudiziaria non sarà dichiarata per tale debitore, anche se insolvente. La stessa regola vale per gli accordi di ristrutturazione extragiudiziali di ogni tipo </a:t>
            </a:r>
            <a:r>
              <a:rPr lang="it-IT" sz="1400" i="1" dirty="0">
                <a:solidFill>
                  <a:srgbClr val="FF0000"/>
                </a:solidFill>
                <a:effectLst/>
                <a:latin typeface="Calibri" panose="020F0502020204030204" pitchFamily="34" charset="0"/>
                <a:ea typeface="Calibri" panose="020F0502020204030204" pitchFamily="34" charset="0"/>
                <a:cs typeface="Arial" panose="020B0604020202020204" pitchFamily="34" charset="0"/>
              </a:rPr>
              <a:t>(</a:t>
            </a:r>
            <a:r>
              <a:rPr lang="it-IT" sz="1400" i="1" dirty="0" err="1">
                <a:solidFill>
                  <a:srgbClr val="FF0000"/>
                </a:solidFill>
                <a:effectLst/>
                <a:latin typeface="Calibri" panose="020F0502020204030204" pitchFamily="34" charset="0"/>
                <a:ea typeface="Calibri" panose="020F0502020204030204" pitchFamily="34" charset="0"/>
                <a:cs typeface="Arial" panose="020B0604020202020204" pitchFamily="34" charset="0"/>
              </a:rPr>
              <a:t>acuerdos</a:t>
            </a:r>
            <a:r>
              <a:rPr lang="it-IT" sz="1400" i="1" dirty="0">
                <a:solidFill>
                  <a:srgbClr val="FF0000"/>
                </a:solidFill>
                <a:effectLst/>
                <a:latin typeface="Calibri" panose="020F0502020204030204" pitchFamily="34" charset="0"/>
                <a:ea typeface="Calibri" panose="020F0502020204030204" pitchFamily="34" charset="0"/>
                <a:cs typeface="Arial" panose="020B0604020202020204" pitchFamily="34" charset="0"/>
              </a:rPr>
              <a:t> de</a:t>
            </a:r>
            <a:r>
              <a:rPr lang="it-IT" sz="1400" dirty="0">
                <a:solidFill>
                  <a:srgbClr val="FF0000"/>
                </a:solidFill>
                <a:effectLst/>
                <a:latin typeface="Calibri" panose="020F0502020204030204" pitchFamily="34" charset="0"/>
                <a:ea typeface="Calibri" panose="020F0502020204030204" pitchFamily="34" charset="0"/>
                <a:cs typeface="Arial" panose="020B0604020202020204" pitchFamily="34" charset="0"/>
              </a:rPr>
              <a:t> </a:t>
            </a:r>
            <a:r>
              <a:rPr lang="it-IT" sz="1400" i="1" dirty="0" err="1">
                <a:solidFill>
                  <a:srgbClr val="FF0000"/>
                </a:solidFill>
                <a:effectLst/>
                <a:latin typeface="Calibri" panose="020F0502020204030204" pitchFamily="34" charset="0"/>
                <a:ea typeface="Calibri" panose="020F0502020204030204" pitchFamily="34" charset="0"/>
                <a:cs typeface="Arial" panose="020B0604020202020204" pitchFamily="34" charset="0"/>
              </a:rPr>
              <a:t>refinanciaciàn</a:t>
            </a:r>
            <a:r>
              <a:rPr lang="it-IT" sz="1400" dirty="0">
                <a:solidFill>
                  <a:srgbClr val="FF0000"/>
                </a:solidFill>
                <a:effectLst/>
                <a:latin typeface="Calibri" panose="020F0502020204030204" pitchFamily="34" charset="0"/>
                <a:ea typeface="Calibri" panose="020F0502020204030204" pitchFamily="34" charset="0"/>
                <a:cs typeface="Arial" panose="020B0604020202020204" pitchFamily="34" charset="0"/>
              </a:rPr>
              <a:t> e </a:t>
            </a:r>
            <a:r>
              <a:rPr lang="it-IT" sz="1400" i="1" dirty="0" err="1">
                <a:solidFill>
                  <a:srgbClr val="FF0000"/>
                </a:solidFill>
                <a:effectLst/>
                <a:latin typeface="Calibri" panose="020F0502020204030204" pitchFamily="34" charset="0"/>
                <a:ea typeface="Calibri" panose="020F0502020204030204" pitchFamily="34" charset="0"/>
                <a:cs typeface="Arial" panose="020B0604020202020204" pitchFamily="34" charset="0"/>
              </a:rPr>
              <a:t>acuerdos</a:t>
            </a:r>
            <a:r>
              <a:rPr lang="it-IT" sz="1400" dirty="0">
                <a:solidFill>
                  <a:srgbClr val="FF0000"/>
                </a:solidFill>
                <a:effectLst/>
                <a:latin typeface="Calibri" panose="020F0502020204030204" pitchFamily="34" charset="0"/>
                <a:ea typeface="Calibri" panose="020F0502020204030204" pitchFamily="34" charset="0"/>
                <a:cs typeface="Arial" panose="020B0604020202020204" pitchFamily="34" charset="0"/>
              </a:rPr>
              <a:t> </a:t>
            </a:r>
            <a:r>
              <a:rPr lang="it-IT" sz="1400" i="1" dirty="0">
                <a:solidFill>
                  <a:srgbClr val="FF0000"/>
                </a:solidFill>
                <a:effectLst/>
                <a:latin typeface="Calibri" panose="020F0502020204030204" pitchFamily="34" charset="0"/>
                <a:ea typeface="Calibri" panose="020F0502020204030204" pitchFamily="34" charset="0"/>
                <a:cs typeface="Arial" panose="020B0604020202020204" pitchFamily="34" charset="0"/>
              </a:rPr>
              <a:t> </a:t>
            </a:r>
            <a:r>
              <a:rPr lang="it-IT" sz="1400" i="1" dirty="0" err="1">
                <a:solidFill>
                  <a:srgbClr val="FF0000"/>
                </a:solidFill>
                <a:effectLst/>
                <a:latin typeface="Calibri" panose="020F0502020204030204" pitchFamily="34" charset="0"/>
                <a:ea typeface="Calibri" panose="020F0502020204030204" pitchFamily="34" charset="0"/>
                <a:cs typeface="Arial" panose="020B0604020202020204" pitchFamily="34" charset="0"/>
              </a:rPr>
              <a:t>extrajudiciales</a:t>
            </a:r>
            <a:r>
              <a:rPr lang="it-IT" sz="1400" dirty="0">
                <a:solidFill>
                  <a:srgbClr val="FF0000"/>
                </a:solidFill>
                <a:effectLst/>
                <a:latin typeface="Calibri" panose="020F0502020204030204" pitchFamily="34" charset="0"/>
                <a:ea typeface="Calibri" panose="020F0502020204030204" pitchFamily="34" charset="0"/>
                <a:cs typeface="Arial" panose="020B0604020202020204" pitchFamily="34" charset="0"/>
              </a:rPr>
              <a:t> </a:t>
            </a:r>
            <a:r>
              <a:rPr lang="it-IT" sz="1400" i="1" dirty="0">
                <a:solidFill>
                  <a:srgbClr val="FF0000"/>
                </a:solidFill>
                <a:effectLst/>
                <a:latin typeface="Calibri" panose="020F0502020204030204" pitchFamily="34" charset="0"/>
                <a:ea typeface="Calibri" panose="020F0502020204030204" pitchFamily="34" charset="0"/>
                <a:cs typeface="Arial" panose="020B0604020202020204" pitchFamily="34" charset="0"/>
              </a:rPr>
              <a:t> de </a:t>
            </a:r>
            <a:r>
              <a:rPr lang="it-IT" sz="1400" dirty="0">
                <a:solidFill>
                  <a:srgbClr val="FF0000"/>
                </a:solidFill>
                <a:effectLst/>
                <a:latin typeface="Calibri" panose="020F0502020204030204" pitchFamily="34" charset="0"/>
                <a:ea typeface="Calibri" panose="020F0502020204030204" pitchFamily="34" charset="0"/>
                <a:cs typeface="Arial" panose="020B0604020202020204" pitchFamily="34" charset="0"/>
              </a:rPr>
              <a:t> </a:t>
            </a:r>
            <a:r>
              <a:rPr lang="it-IT" sz="1400" i="1" dirty="0" err="1">
                <a:solidFill>
                  <a:srgbClr val="FF0000"/>
                </a:solidFill>
                <a:effectLst/>
                <a:latin typeface="Calibri" panose="020F0502020204030204" pitchFamily="34" charset="0"/>
                <a:ea typeface="Calibri" panose="020F0502020204030204" pitchFamily="34" charset="0"/>
                <a:cs typeface="Arial" panose="020B0604020202020204" pitchFamily="34" charset="0"/>
              </a:rPr>
              <a:t>pagos</a:t>
            </a:r>
            <a:r>
              <a:rPr lang="it-IT" sz="1400" dirty="0">
                <a:solidFill>
                  <a:srgbClr val="FF0000"/>
                </a:solidFill>
                <a:effectLst/>
                <a:latin typeface="Calibri" panose="020F0502020204030204" pitchFamily="34" charset="0"/>
                <a:ea typeface="Calibri" panose="020F0502020204030204" pitchFamily="34" charset="0"/>
                <a:cs typeface="Arial" panose="020B0604020202020204" pitchFamily="34" charset="0"/>
              </a:rPr>
              <a:t>). </a:t>
            </a:r>
          </a:p>
          <a:p>
            <a:pPr algn="just">
              <a:lnSpc>
                <a:spcPct val="107000"/>
              </a:lnSpc>
              <a:spcAft>
                <a:spcPts val="800"/>
              </a:spcAft>
            </a:pPr>
            <a:r>
              <a:rPr lang="it-IT" sz="1400" dirty="0">
                <a:solidFill>
                  <a:srgbClr val="FF0000"/>
                </a:solidFill>
                <a:effectLst/>
                <a:latin typeface="Calibri" panose="020F0502020204030204" pitchFamily="34" charset="0"/>
                <a:ea typeface="Calibri" panose="020F0502020204030204" pitchFamily="34" charset="0"/>
                <a:cs typeface="Arial" panose="020B0604020202020204" pitchFamily="34" charset="0"/>
              </a:rPr>
              <a:t>I creditori non potranno ottenere una dichiarazione di inadempimento di un accordo di ristrutturazione extragiudiziale o di un accordo extragiudiziale di liquidazione (per le PMI) fino al 14 settembre 2020. A partire da tale data e per un mese, il debitore potrà rendere noto al Tribunale l'intenzione di avviare i negoziati con i creditori per ristrutturare l'accordo esistente o per cercarne uno nuovo. Ove, decorsi 3 mesi, non sia stata raggiunta alcuna modifica o un nuovo accordo, il giudice potrà dichiarare inadempiuti gli accordi esistenti. </a:t>
            </a:r>
          </a:p>
          <a:p>
            <a:pPr algn="just">
              <a:lnSpc>
                <a:spcPct val="107000"/>
              </a:lnSpc>
              <a:spcAft>
                <a:spcPts val="800"/>
              </a:spcAft>
            </a:pPr>
            <a:r>
              <a:rPr lang="it-IT" sz="1400" b="1" dirty="0">
                <a:solidFill>
                  <a:srgbClr val="FF0000"/>
                </a:solidFill>
                <a:effectLst/>
                <a:latin typeface="Calibri" panose="020F0502020204030204" pitchFamily="34" charset="0"/>
                <a:ea typeface="Calibri" panose="020F0502020204030204" pitchFamily="34" charset="0"/>
                <a:cs typeface="Arial" panose="020B0604020202020204" pitchFamily="34" charset="0"/>
              </a:rPr>
              <a:t>3) Nessuna postergazione del finanziamento da parte di parti correlate</a:t>
            </a:r>
            <a:endParaRPr lang="it-IT" sz="1400"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it-IT" sz="1400" dirty="0">
                <a:solidFill>
                  <a:srgbClr val="FF0000"/>
                </a:solidFill>
                <a:effectLst/>
                <a:latin typeface="Calibri" panose="020F0502020204030204" pitchFamily="34" charset="0"/>
                <a:ea typeface="Calibri" panose="020F0502020204030204" pitchFamily="34" charset="0"/>
                <a:cs typeface="Arial" panose="020B0604020202020204" pitchFamily="34" charset="0"/>
              </a:rPr>
              <a:t>La Spagna ha sospeso la postergazione dei crediti di finanziamento forniti da parti correlate (azionisti, società del gruppo, amministratori, familiari), per i prestiti concessi durante lo “stato di allarme” e per 2 anni, ove la procedura di insolvenza venga aperta entro tale periodo.</a:t>
            </a:r>
          </a:p>
          <a:p>
            <a:pPr algn="just">
              <a:lnSpc>
                <a:spcPct val="107000"/>
              </a:lnSpc>
              <a:spcAft>
                <a:spcPts val="800"/>
              </a:spcAft>
            </a:pPr>
            <a:r>
              <a:rPr lang="it-IT" sz="1400" dirty="0">
                <a:solidFill>
                  <a:srgbClr val="FF0000"/>
                </a:solidFill>
                <a:effectLst/>
                <a:latin typeface="Calibri" panose="020F0502020204030204" pitchFamily="34" charset="0"/>
                <a:ea typeface="Calibri" panose="020F0502020204030204" pitchFamily="34" charset="0"/>
                <a:cs typeface="Arial" panose="020B0604020202020204" pitchFamily="34" charset="0"/>
              </a:rPr>
              <a:t>Purtroppo, i crediti derivanti nuovi finanziamenti erogati durante questo periodo saranno classificati come chirografari. Questa particolare limitazione ostacola sostanzialmente la probabilità di finanziamento </a:t>
            </a:r>
            <a:r>
              <a:rPr lang="it-IT" sz="1400" dirty="0" err="1">
                <a:solidFill>
                  <a:srgbClr val="FF0000"/>
                </a:solidFill>
                <a:effectLst/>
                <a:latin typeface="Calibri" panose="020F0502020204030204" pitchFamily="34" charset="0"/>
                <a:ea typeface="Calibri" panose="020F0502020204030204" pitchFamily="34" charset="0"/>
                <a:cs typeface="Arial" panose="020B0604020202020204" pitchFamily="34" charset="0"/>
              </a:rPr>
              <a:t>intragruppo</a:t>
            </a:r>
            <a:r>
              <a:rPr lang="it-IT" sz="1400" dirty="0">
                <a:solidFill>
                  <a:srgbClr val="FF0000"/>
                </a:solidFill>
                <a:effectLst/>
                <a:latin typeface="Calibri" panose="020F0502020204030204" pitchFamily="34" charset="0"/>
                <a:ea typeface="Calibri" panose="020F0502020204030204" pitchFamily="34" charset="0"/>
                <a:cs typeface="Arial" panose="020B0604020202020204" pitchFamily="34" charset="0"/>
              </a:rPr>
              <a:t> durante il periodo di ripresa in seguito alla crisi.  </a:t>
            </a:r>
          </a:p>
          <a:p>
            <a:pPr algn="just">
              <a:spcAft>
                <a:spcPts val="0"/>
              </a:spcAft>
            </a:pPr>
            <a:endParaRPr lang="it-IT" sz="1400" dirty="0">
              <a:effectLst/>
              <a:latin typeface="Garamond" panose="02020404030301010803" pitchFamily="18" charset="0"/>
              <a:ea typeface="Calibri" panose="020F0502020204030204" pitchFamily="34" charset="0"/>
              <a:cs typeface="Times New Roman" panose="02020603050405020304" pitchFamily="18" charset="0"/>
            </a:endParaRPr>
          </a:p>
        </p:txBody>
      </p:sp>
      <p:sp>
        <p:nvSpPr>
          <p:cNvPr id="5" name="Text Box 22">
            <a:extLst>
              <a:ext uri="{FF2B5EF4-FFF2-40B4-BE49-F238E27FC236}">
                <a16:creationId xmlns:a16="http://schemas.microsoft.com/office/drawing/2014/main" id="{E2DA127A-96FD-47B2-8273-8A4EA6A36644}"/>
              </a:ext>
            </a:extLst>
          </p:cNvPr>
          <p:cNvSpPr txBox="1">
            <a:spLocks noChangeArrowheads="1"/>
          </p:cNvSpPr>
          <p:nvPr/>
        </p:nvSpPr>
        <p:spPr bwMode="auto">
          <a:xfrm>
            <a:off x="6384032" y="314265"/>
            <a:ext cx="4615258" cy="400752"/>
          </a:xfrm>
          <a:prstGeom prst="rect">
            <a:avLst/>
          </a:prstGeom>
          <a:noFill/>
          <a:ln w="9525">
            <a:noFill/>
            <a:miter lim="800000"/>
            <a:headEnd/>
            <a:tailEnd/>
          </a:ln>
        </p:spPr>
        <p:txBody>
          <a:bodyPr wrap="square" lIns="92075" tIns="46038" rIns="92075" bIns="46038">
            <a:spAutoFit/>
          </a:bodyPr>
          <a:lstStyle/>
          <a:p>
            <a:pPr algn="ctr">
              <a:spcBef>
                <a:spcPct val="20000"/>
              </a:spcBef>
              <a:buClr>
                <a:srgbClr val="000066"/>
              </a:buClr>
              <a:buSzPct val="65000"/>
              <a:defRPr/>
            </a:pPr>
            <a:r>
              <a:rPr lang="it-IT" altLang="it-IT" sz="1000" b="1" dirty="0">
                <a:solidFill>
                  <a:srgbClr val="CC0000"/>
                </a:solidFill>
                <a:effectLst>
                  <a:outerShdw blurRad="38100" dist="38100" dir="2700000" algn="tl">
                    <a:srgbClr val="C0C0C0"/>
                  </a:outerShdw>
                </a:effectLst>
                <a:latin typeface="Calibri" panose="020F0502020204030204" pitchFamily="34" charset="0"/>
                <a:cs typeface="Calibri" panose="020F0502020204030204" pitchFamily="34" charset="0"/>
              </a:rPr>
              <a:t>LEGISLAZIONE CONCORSUALE ECCEZIONALE IN GERMANIA A SEGUITO DI PANDEMIA DA COVID-19 </a:t>
            </a:r>
            <a:endParaRPr lang="it-IT" sz="1000" b="1" dirty="0">
              <a:solidFill>
                <a:srgbClr val="CC0000"/>
              </a:solidFill>
              <a:effectLst>
                <a:outerShdw blurRad="38100" dist="38100" dir="2700000" algn="tl">
                  <a:srgbClr val="C0C0C0"/>
                </a:outerShdw>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080615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A09E2ABD-096F-4F2D-BF1B-DF283F31BF13}"/>
              </a:ext>
            </a:extLst>
          </p:cNvPr>
          <p:cNvSpPr txBox="1"/>
          <p:nvPr/>
        </p:nvSpPr>
        <p:spPr>
          <a:xfrm>
            <a:off x="1775520" y="1340768"/>
            <a:ext cx="8784976" cy="3260636"/>
          </a:xfrm>
          <a:prstGeom prst="rect">
            <a:avLst/>
          </a:prstGeom>
          <a:noFill/>
        </p:spPr>
        <p:txBody>
          <a:bodyPr wrap="square">
            <a:spAutoFit/>
          </a:bodyPr>
          <a:lstStyle/>
          <a:p>
            <a:pPr algn="just">
              <a:lnSpc>
                <a:spcPct val="107000"/>
              </a:lnSpc>
              <a:spcAft>
                <a:spcPts val="800"/>
              </a:spcAft>
            </a:pPr>
            <a:r>
              <a:rPr lang="it-IT" sz="1200" b="1" dirty="0">
                <a:solidFill>
                  <a:srgbClr val="FF0000"/>
                </a:solidFill>
                <a:effectLst/>
                <a:latin typeface="Calibri" panose="020F0502020204030204" pitchFamily="34" charset="0"/>
                <a:ea typeface="Calibri" panose="020F0502020204030204" pitchFamily="34" charset="0"/>
                <a:cs typeface="Arial" panose="020B0604020202020204" pitchFamily="34" charset="0"/>
              </a:rPr>
              <a:t>4) Altre misure</a:t>
            </a:r>
            <a:endParaRPr lang="it-IT" sz="1200"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it-IT" sz="1200" dirty="0">
                <a:solidFill>
                  <a:srgbClr val="FF0000"/>
                </a:solidFill>
                <a:effectLst/>
                <a:latin typeface="Calibri" panose="020F0502020204030204" pitchFamily="34" charset="0"/>
                <a:ea typeface="Calibri" panose="020F0502020204030204" pitchFamily="34" charset="0"/>
                <a:cs typeface="Arial" panose="020B0604020202020204" pitchFamily="34" charset="0"/>
              </a:rPr>
              <a:t>Il governo ha adottato speciali provvedimenti di favore per i debitori particolarmente vulnerabili, compresi imprenditori e professionisti, colpiti dalla crisi COVID-19. Tali misure comprendono una</a:t>
            </a:r>
            <a:r>
              <a:rPr lang="it-IT" sz="1200" i="1" dirty="0">
                <a:solidFill>
                  <a:srgbClr val="FF0000"/>
                </a:solidFill>
                <a:effectLst/>
                <a:latin typeface="Calibri" panose="020F0502020204030204" pitchFamily="34" charset="0"/>
                <a:ea typeface="Calibri" panose="020F0502020204030204" pitchFamily="34" charset="0"/>
                <a:cs typeface="Arial" panose="020B0604020202020204" pitchFamily="34" charset="0"/>
              </a:rPr>
              <a:t> </a:t>
            </a:r>
            <a:r>
              <a:rPr lang="it-IT" sz="1200" dirty="0">
                <a:solidFill>
                  <a:srgbClr val="FF0000"/>
                </a:solidFill>
                <a:effectLst/>
                <a:latin typeface="Calibri" panose="020F0502020204030204" pitchFamily="34" charset="0"/>
                <a:ea typeface="Calibri" panose="020F0502020204030204" pitchFamily="34" charset="0"/>
                <a:cs typeface="Arial" panose="020B0604020202020204" pitchFamily="34" charset="0"/>
              </a:rPr>
              <a:t>moratoria in relazione agli adempimenti derivanti da contratti di locazione, mutui ipotecari e prestiti personali per un periodo di 3 mesi.</a:t>
            </a:r>
          </a:p>
          <a:p>
            <a:pPr algn="just">
              <a:lnSpc>
                <a:spcPct val="107000"/>
              </a:lnSpc>
              <a:spcAft>
                <a:spcPts val="800"/>
              </a:spcAft>
            </a:pPr>
            <a:r>
              <a:rPr lang="it-IT" sz="1200" dirty="0">
                <a:solidFill>
                  <a:srgbClr val="FF0000"/>
                </a:solidFill>
                <a:effectLst/>
                <a:latin typeface="Calibri" panose="020F0502020204030204" pitchFamily="34" charset="0"/>
                <a:ea typeface="Calibri" panose="020F0502020204030204" pitchFamily="34" charset="0"/>
                <a:cs typeface="Arial" panose="020B0604020202020204" pitchFamily="34" charset="0"/>
              </a:rPr>
              <a:t>Sono state attuate alcune misure supplementari in materia di licenziamenti e altre norme basate sul diritto del lavoro.  Ma sono limitate al trattamento dei licenziamenti dei cassaintegrati nell'ambito delle procedure di insolvenza.</a:t>
            </a:r>
          </a:p>
          <a:p>
            <a:pPr algn="just">
              <a:lnSpc>
                <a:spcPct val="107000"/>
              </a:lnSpc>
              <a:spcAft>
                <a:spcPts val="800"/>
              </a:spcAft>
            </a:pPr>
            <a:r>
              <a:rPr lang="it-IT" sz="1200" dirty="0">
                <a:solidFill>
                  <a:srgbClr val="FF0000"/>
                </a:solidFill>
                <a:effectLst/>
                <a:latin typeface="Calibri" panose="020F0502020204030204" pitchFamily="34" charset="0"/>
                <a:ea typeface="Calibri" panose="020F0502020204030204" pitchFamily="34" charset="0"/>
                <a:cs typeface="Arial" panose="020B0604020202020204" pitchFamily="34" charset="0"/>
              </a:rPr>
              <a:t>Al di fuori del diritto fallimentare, ma direttamente correlato ad esso, la maggior parte delle misure principali sono indirizzate ad alleviare la situazione dei "debitori vulnerabili", tra cui -a determinate condizioni - imprenditori. Tali misure comprendono, in particolare, una sospensione agli obblighi derivanti da prestiti e da determinati contratti di locazione.</a:t>
            </a:r>
          </a:p>
          <a:p>
            <a:pPr algn="just">
              <a:lnSpc>
                <a:spcPct val="107000"/>
              </a:lnSpc>
              <a:spcAft>
                <a:spcPts val="800"/>
              </a:spcAft>
            </a:pPr>
            <a:r>
              <a:rPr lang="it-IT" sz="1200" dirty="0">
                <a:solidFill>
                  <a:srgbClr val="FF0000"/>
                </a:solidFill>
                <a:effectLst/>
                <a:latin typeface="Calibri" panose="020F0502020204030204" pitchFamily="34" charset="0"/>
                <a:ea typeface="Calibri" panose="020F0502020204030204" pitchFamily="34" charset="0"/>
                <a:cs typeface="Arial" panose="020B0604020202020204" pitchFamily="34" charset="0"/>
              </a:rPr>
              <a:t>Infine, ma non meno importante, il governo ha approvato linee di garanzie pubbliche per un importo fino a 100.000 milioni di euro che dovrebbe svolgere un ruolo chiave per fornire liquidità all'economia e consentire alle imprese di superare le loro difficoltà finanziarie. La logica di fondo è che, per evitare un crollo massiccio delle imprese, le misure prese in materia di insolvenza non saranno di per sé sufficienti se non corroborate con misure di liquidità pubblica che contribuiscano efficacemente a colmare la crisi di liquidità che la maggior degli operatori economici subirà a causa della crisi del Covid-19.</a:t>
            </a:r>
          </a:p>
        </p:txBody>
      </p:sp>
      <p:sp>
        <p:nvSpPr>
          <p:cNvPr id="4" name="Text Box 22">
            <a:extLst>
              <a:ext uri="{FF2B5EF4-FFF2-40B4-BE49-F238E27FC236}">
                <a16:creationId xmlns:a16="http://schemas.microsoft.com/office/drawing/2014/main" id="{8F51DA25-D095-4DD7-9BDF-9FB31AB3E4D4}"/>
              </a:ext>
            </a:extLst>
          </p:cNvPr>
          <p:cNvSpPr txBox="1">
            <a:spLocks noChangeArrowheads="1"/>
          </p:cNvSpPr>
          <p:nvPr/>
        </p:nvSpPr>
        <p:spPr bwMode="auto">
          <a:xfrm>
            <a:off x="6384032" y="314265"/>
            <a:ext cx="4615258" cy="400752"/>
          </a:xfrm>
          <a:prstGeom prst="rect">
            <a:avLst/>
          </a:prstGeom>
          <a:noFill/>
          <a:ln w="9525">
            <a:noFill/>
            <a:miter lim="800000"/>
            <a:headEnd/>
            <a:tailEnd/>
          </a:ln>
        </p:spPr>
        <p:txBody>
          <a:bodyPr wrap="square" lIns="92075" tIns="46038" rIns="92075" bIns="46038">
            <a:spAutoFit/>
          </a:bodyPr>
          <a:lstStyle/>
          <a:p>
            <a:pPr algn="ctr">
              <a:spcBef>
                <a:spcPct val="20000"/>
              </a:spcBef>
              <a:buClr>
                <a:srgbClr val="000066"/>
              </a:buClr>
              <a:buSzPct val="65000"/>
              <a:defRPr/>
            </a:pPr>
            <a:r>
              <a:rPr lang="it-IT" altLang="it-IT" sz="1000" b="1" dirty="0">
                <a:solidFill>
                  <a:srgbClr val="CC0000"/>
                </a:solidFill>
                <a:effectLst>
                  <a:outerShdw blurRad="38100" dist="38100" dir="2700000" algn="tl">
                    <a:srgbClr val="C0C0C0"/>
                  </a:outerShdw>
                </a:effectLst>
                <a:latin typeface="Calibri" panose="020F0502020204030204" pitchFamily="34" charset="0"/>
                <a:cs typeface="Calibri" panose="020F0502020204030204" pitchFamily="34" charset="0"/>
              </a:rPr>
              <a:t>LEGISLAZIONE CONCORSUALE ECCEZIONALE IN GERMANIA A SEGUITO DI PANDEMIA DA COVID-19 </a:t>
            </a:r>
            <a:endParaRPr lang="it-IT" sz="1000" b="1" dirty="0">
              <a:solidFill>
                <a:srgbClr val="CC0000"/>
              </a:solidFill>
              <a:effectLst>
                <a:outerShdw blurRad="38100" dist="38100" dir="2700000" algn="tl">
                  <a:srgbClr val="C0C0C0"/>
                </a:outerShdw>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5542656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Text Box 22"/>
          <p:cNvSpPr txBox="1">
            <a:spLocks noChangeArrowheads="1"/>
          </p:cNvSpPr>
          <p:nvPr/>
        </p:nvSpPr>
        <p:spPr bwMode="auto">
          <a:xfrm>
            <a:off x="1391816" y="1469523"/>
            <a:ext cx="9609806" cy="1077860"/>
          </a:xfrm>
          <a:prstGeom prst="rect">
            <a:avLst/>
          </a:prstGeom>
          <a:noFill/>
          <a:ln w="9525">
            <a:noFill/>
            <a:miter lim="800000"/>
            <a:headEnd/>
            <a:tailEnd/>
          </a:ln>
        </p:spPr>
        <p:txBody>
          <a:bodyPr wrap="square" lIns="92075" tIns="46038" rIns="92075" bIns="46038">
            <a:spAutoFit/>
          </a:bodyPr>
          <a:lstStyle/>
          <a:p>
            <a:pPr algn="ctr">
              <a:spcBef>
                <a:spcPct val="20000"/>
              </a:spcBef>
              <a:buClr>
                <a:srgbClr val="000066"/>
              </a:buClr>
              <a:buSzPct val="65000"/>
              <a:defRPr/>
            </a:pPr>
            <a:r>
              <a:rPr lang="en-US" altLang="it-IT" sz="3200" b="1" dirty="0">
                <a:solidFill>
                  <a:srgbClr val="CC0000"/>
                </a:solidFill>
                <a:effectLst>
                  <a:outerShdw blurRad="38100" dist="38100" dir="2700000" algn="tl">
                    <a:srgbClr val="C0C0C0"/>
                  </a:outerShdw>
                </a:effectLst>
                <a:latin typeface="Calibri" panose="020F0502020204030204" pitchFamily="34" charset="0"/>
                <a:cs typeface="Calibri" panose="020F0502020204030204" pitchFamily="34" charset="0"/>
              </a:rPr>
              <a:t>EMERGENCY BUSINESS CRISIS LEGISLATION IN SPAIN FOLLOWING THE COVID-19 PANDEMIC</a:t>
            </a:r>
            <a:endParaRPr lang="it-IT" sz="3200" b="1" dirty="0">
              <a:solidFill>
                <a:srgbClr val="CC0000"/>
              </a:solidFill>
              <a:effectLst>
                <a:outerShdw blurRad="38100" dist="38100" dir="2700000" algn="tl">
                  <a:srgbClr val="C0C0C0"/>
                </a:outerShdw>
              </a:effectLst>
              <a:latin typeface="Calibri" panose="020F0502020204030204" pitchFamily="34" charset="0"/>
              <a:cs typeface="Calibri" panose="020F0502020204030204" pitchFamily="34" charset="0"/>
            </a:endParaRPr>
          </a:p>
        </p:txBody>
      </p:sp>
      <p:sp>
        <p:nvSpPr>
          <p:cNvPr id="3075" name="Text Box 29"/>
          <p:cNvSpPr txBox="1">
            <a:spLocks noChangeArrowheads="1"/>
          </p:cNvSpPr>
          <p:nvPr/>
        </p:nvSpPr>
        <p:spPr bwMode="auto">
          <a:xfrm>
            <a:off x="1919287" y="3997328"/>
            <a:ext cx="8353425" cy="816250"/>
          </a:xfrm>
          <a:prstGeom prst="rect">
            <a:avLst/>
          </a:prstGeom>
          <a:noFill/>
          <a:ln w="9525">
            <a:noFill/>
            <a:miter lim="800000"/>
            <a:headEnd/>
            <a:tailEnd/>
          </a:ln>
        </p:spPr>
        <p:txBody>
          <a:bodyPr lIns="92075" tIns="46038" rIns="92075" bIns="46038">
            <a:spAutoFit/>
          </a:bodyPr>
          <a:lstStyle/>
          <a:p>
            <a:pPr algn="ctr">
              <a:spcAft>
                <a:spcPts val="600"/>
              </a:spcAft>
            </a:pPr>
            <a:r>
              <a:rPr lang="it-IT" altLang="it-IT" sz="2400" b="1" dirty="0">
                <a:solidFill>
                  <a:srgbClr val="000066"/>
                </a:solidFill>
                <a:latin typeface="Calibri" panose="020F0502020204030204" pitchFamily="34" charset="0"/>
                <a:cs typeface="Calibri" panose="020F0502020204030204" pitchFamily="34" charset="0"/>
              </a:rPr>
              <a:t>Dr. Prof. Ignacio </a:t>
            </a:r>
            <a:r>
              <a:rPr lang="it-IT" altLang="it-IT" sz="2400" b="1" dirty="0" err="1">
                <a:solidFill>
                  <a:srgbClr val="000066"/>
                </a:solidFill>
                <a:latin typeface="Calibri" panose="020F0502020204030204" pitchFamily="34" charset="0"/>
                <a:cs typeface="Calibri" panose="020F0502020204030204" pitchFamily="34" charset="0"/>
              </a:rPr>
              <a:t>Tirado</a:t>
            </a:r>
            <a:endParaRPr lang="it-IT" altLang="it-IT" sz="2400" b="1" dirty="0">
              <a:solidFill>
                <a:srgbClr val="000066"/>
              </a:solidFill>
              <a:latin typeface="Calibri" panose="020F0502020204030204" pitchFamily="34" charset="0"/>
              <a:cs typeface="Calibri" panose="020F0502020204030204" pitchFamily="34" charset="0"/>
            </a:endParaRPr>
          </a:p>
          <a:p>
            <a:pPr algn="ctr">
              <a:spcAft>
                <a:spcPts val="600"/>
              </a:spcAft>
            </a:pPr>
            <a:r>
              <a:rPr lang="it-IT" altLang="it-IT" i="1" dirty="0">
                <a:solidFill>
                  <a:srgbClr val="000066"/>
                </a:solidFill>
                <a:latin typeface="Calibri" panose="020F0502020204030204" pitchFamily="34" charset="0"/>
                <a:cs typeface="Calibri" panose="020F0502020204030204" pitchFamily="34" charset="0"/>
              </a:rPr>
              <a:t>UNIDROIT / University </a:t>
            </a:r>
            <a:r>
              <a:rPr lang="it-IT" altLang="it-IT" i="1" dirty="0" err="1">
                <a:solidFill>
                  <a:srgbClr val="000066"/>
                </a:solidFill>
                <a:latin typeface="Calibri" panose="020F0502020204030204" pitchFamily="34" charset="0"/>
                <a:cs typeface="Calibri" panose="020F0502020204030204" pitchFamily="34" charset="0"/>
              </a:rPr>
              <a:t>Autónoma</a:t>
            </a:r>
            <a:r>
              <a:rPr lang="it-IT" altLang="it-IT" i="1" dirty="0">
                <a:solidFill>
                  <a:srgbClr val="000066"/>
                </a:solidFill>
                <a:latin typeface="Calibri" panose="020F0502020204030204" pitchFamily="34" charset="0"/>
                <a:cs typeface="Calibri" panose="020F0502020204030204" pitchFamily="34" charset="0"/>
              </a:rPr>
              <a:t> of </a:t>
            </a:r>
            <a:r>
              <a:rPr lang="it-IT" altLang="it-IT" i="1" dirty="0" err="1">
                <a:solidFill>
                  <a:srgbClr val="000066"/>
                </a:solidFill>
                <a:latin typeface="Calibri" panose="020F0502020204030204" pitchFamily="34" charset="0"/>
                <a:cs typeface="Calibri" panose="020F0502020204030204" pitchFamily="34" charset="0"/>
              </a:rPr>
              <a:t>Madrid</a:t>
            </a:r>
            <a:r>
              <a:rPr lang="it-IT" i="1" dirty="0" err="1">
                <a:solidFill>
                  <a:srgbClr val="000066"/>
                </a:solidFill>
                <a:latin typeface="Calibri" panose="020F0502020204030204" pitchFamily="34" charset="0"/>
                <a:cs typeface="Calibri" panose="020F0502020204030204" pitchFamily="34" charset="0"/>
              </a:rPr>
              <a:t>Qualifica</a:t>
            </a:r>
            <a:endParaRPr lang="it-IT" i="1" dirty="0">
              <a:solidFill>
                <a:srgbClr val="000066"/>
              </a:solidFill>
              <a:latin typeface="Calibri" panose="020F0502020204030204" pitchFamily="34" charset="0"/>
              <a:cs typeface="Calibri" panose="020F0502020204030204" pitchFamily="34" charset="0"/>
            </a:endParaRPr>
          </a:p>
        </p:txBody>
      </p:sp>
      <p:sp>
        <p:nvSpPr>
          <p:cNvPr id="4" name="Text Box 7"/>
          <p:cNvSpPr txBox="1">
            <a:spLocks noChangeArrowheads="1"/>
          </p:cNvSpPr>
          <p:nvPr/>
        </p:nvSpPr>
        <p:spPr bwMode="auto">
          <a:xfrm>
            <a:off x="0" y="5805264"/>
            <a:ext cx="3071664" cy="369332"/>
          </a:xfrm>
          <a:prstGeom prst="rect">
            <a:avLst/>
          </a:prstGeom>
          <a:solidFill>
            <a:srgbClr val="606060"/>
          </a:solidFill>
          <a:ln>
            <a:noFill/>
          </a:ln>
          <a:effectLst/>
        </p:spPr>
        <p:txBody>
          <a:bodyPr wrap="square" lIns="0" rIns="0">
            <a:spAutoFit/>
          </a:bodyPr>
          <a:lstStyle/>
          <a:p>
            <a:pPr algn="ctr" eaLnBrk="1" hangingPunct="1">
              <a:spcBef>
                <a:spcPct val="50000"/>
              </a:spcBef>
              <a:buClr>
                <a:srgbClr val="000000"/>
              </a:buClr>
              <a:buSzPct val="100000"/>
              <a:buFont typeface="Times New Roman" panose="02020603050405020304" pitchFamily="18" charset="0"/>
              <a:buNone/>
              <a:defRPr/>
            </a:pPr>
            <a:r>
              <a:rPr lang="it-IT" b="1" dirty="0">
                <a:solidFill>
                  <a:srgbClr val="FFFFFF"/>
                </a:solidFill>
                <a:effectLst>
                  <a:outerShdw blurRad="38100" dist="38100" dir="2700000" algn="tl">
                    <a:srgbClr val="000000"/>
                  </a:outerShdw>
                </a:effectLst>
                <a:ea typeface="ＭＳ Ｐゴシック" panose="020B0600070205080204" pitchFamily="34" charset="-128"/>
              </a:rPr>
              <a:t>Webinar , 04/06/2020</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txBox="1">
            <a:spLocks/>
          </p:cNvSpPr>
          <p:nvPr/>
        </p:nvSpPr>
        <p:spPr>
          <a:xfrm>
            <a:off x="1847528" y="1628801"/>
            <a:ext cx="8229600" cy="485740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endParaRPr lang="it-IT" sz="2600" dirty="0"/>
          </a:p>
          <a:p>
            <a:pPr marL="0" indent="0" algn="just">
              <a:buNone/>
            </a:pPr>
            <a:endParaRPr lang="it-IT" sz="2600" dirty="0"/>
          </a:p>
        </p:txBody>
      </p:sp>
      <p:sp>
        <p:nvSpPr>
          <p:cNvPr id="8" name="Segnaposto contenuto 2"/>
          <p:cNvSpPr txBox="1">
            <a:spLocks/>
          </p:cNvSpPr>
          <p:nvPr/>
        </p:nvSpPr>
        <p:spPr>
          <a:xfrm>
            <a:off x="1882696" y="1628800"/>
            <a:ext cx="8424936" cy="482453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endParaRPr lang="it-IT" sz="2400" dirty="0"/>
          </a:p>
        </p:txBody>
      </p:sp>
      <p:sp>
        <p:nvSpPr>
          <p:cNvPr id="7" name="Segnaposto contenuto 2"/>
          <p:cNvSpPr txBox="1">
            <a:spLocks/>
          </p:cNvSpPr>
          <p:nvPr/>
        </p:nvSpPr>
        <p:spPr>
          <a:xfrm>
            <a:off x="1882696" y="1628800"/>
            <a:ext cx="8424936" cy="482453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endParaRPr lang="it-IT" sz="2400" dirty="0"/>
          </a:p>
        </p:txBody>
      </p:sp>
      <p:sp>
        <p:nvSpPr>
          <p:cNvPr id="9" name="Segnaposto contenuto 2"/>
          <p:cNvSpPr txBox="1">
            <a:spLocks/>
          </p:cNvSpPr>
          <p:nvPr/>
        </p:nvSpPr>
        <p:spPr>
          <a:xfrm>
            <a:off x="983432" y="1163884"/>
            <a:ext cx="10225136" cy="4857404"/>
          </a:xfrm>
          <a:prstGeom prst="rect">
            <a:avLst/>
          </a:prstGeom>
        </p:spPr>
        <p:txBody>
          <a:bodyPr vert="horz" lIns="91440" tIns="45720" rIns="91440" bIns="45720" rtlCol="0">
            <a:normAutofit fontScale="6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lnSpc>
                <a:spcPct val="107000"/>
              </a:lnSpc>
              <a:spcAft>
                <a:spcPts val="800"/>
              </a:spcAft>
              <a:buNone/>
            </a:pPr>
            <a:r>
              <a:rPr lang="en-US" sz="1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The main regulation is contained in the Spanish Insolvency Act 2003 and the Royal Decree Law 16/2020 of 28 April</a:t>
            </a:r>
            <a:endParaRPr lang="it-IT" sz="1800"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p>
            <a:pPr marL="0" indent="0" algn="just">
              <a:lnSpc>
                <a:spcPct val="107000"/>
              </a:lnSpc>
              <a:spcAft>
                <a:spcPts val="800"/>
              </a:spcAft>
              <a:buNone/>
            </a:pPr>
            <a:r>
              <a:rPr lang="en-US" sz="1800" b="1" dirty="0">
                <a:solidFill>
                  <a:srgbClr val="000000"/>
                </a:solidFill>
                <a:effectLst/>
                <a:latin typeface="Calibri" panose="020F0502020204030204" pitchFamily="34" charset="0"/>
                <a:ea typeface="Calibri" panose="020F0502020204030204" pitchFamily="34" charset="0"/>
                <a:cs typeface="Arial" panose="020B0604020202020204" pitchFamily="34" charset="0"/>
              </a:rPr>
              <a:t>1) The suspension of the duty to file and related rules</a:t>
            </a:r>
            <a:endParaRPr lang="it-IT" sz="1800"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p>
            <a:pPr marL="0" lvl="0" indent="0" algn="just">
              <a:lnSpc>
                <a:spcPct val="107000"/>
              </a:lnSpc>
              <a:spcAft>
                <a:spcPts val="800"/>
              </a:spcAft>
              <a:buNone/>
            </a:pPr>
            <a:r>
              <a:rPr lang="en-US" sz="1800" i="1" dirty="0">
                <a:solidFill>
                  <a:srgbClr val="000000"/>
                </a:solidFill>
                <a:effectLst/>
                <a:latin typeface="Calibri" panose="020F0502020204030204" pitchFamily="34" charset="0"/>
                <a:ea typeface="Calibri" panose="020F0502020204030204" pitchFamily="34" charset="0"/>
                <a:cs typeface="Arial" panose="020B0604020202020204" pitchFamily="34" charset="0"/>
              </a:rPr>
              <a:t>a. Duty to file by the debtor</a:t>
            </a:r>
            <a:endParaRPr lang="it-IT" sz="1800"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p>
            <a:pPr marL="0" indent="0" algn="just">
              <a:lnSpc>
                <a:spcPct val="107000"/>
              </a:lnSpc>
              <a:spcAft>
                <a:spcPts val="800"/>
              </a:spcAft>
              <a:buNone/>
            </a:pPr>
            <a:r>
              <a:rPr lang="en-US" sz="1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The Spanish Insolvency Act (IA) includes a duty to file for formal insolvency proceedings (</a:t>
            </a:r>
            <a:r>
              <a:rPr lang="en-US" sz="1800" i="1" dirty="0" err="1">
                <a:solidFill>
                  <a:srgbClr val="000000"/>
                </a:solidFill>
                <a:effectLst/>
                <a:latin typeface="Calibri" panose="020F0502020204030204" pitchFamily="34" charset="0"/>
                <a:ea typeface="Calibri" panose="020F0502020204030204" pitchFamily="34" charset="0"/>
                <a:cs typeface="Arial" panose="020B0604020202020204" pitchFamily="34" charset="0"/>
              </a:rPr>
              <a:t>concurso</a:t>
            </a:r>
            <a:r>
              <a:rPr lang="en-US" sz="1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 within 2 months from the moment the debtor/directors knew or should have known that the business was insolvent (art. 5 IA). Being “insolvent” is defined in art. 2 IA to include cash flow insolvency. Naturally, the closing of business activity in most sectors of the economy is bound to drain liquidity. Most businesses in Spain, with special regard to SMEs and MSMEs, have very limited working capital buffer, and the payment of fixed costs is very often achieved by the revenues generated in the daily business activity. In this context, the Government first decided to suspend the duty to file for as long as the state of alarm lasted. The period was tagged to the state of alarm (and therefore, any renewal of the suspension will be conditioned upon an extension of the state of alarm). The Government quickly </a:t>
            </a:r>
            <a:r>
              <a:rPr lang="en-US" sz="1800" dirty="0" err="1">
                <a:solidFill>
                  <a:srgbClr val="000000"/>
                </a:solidFill>
                <a:effectLst/>
                <a:latin typeface="Calibri" panose="020F0502020204030204" pitchFamily="34" charset="0"/>
                <a:ea typeface="Calibri" panose="020F0502020204030204" pitchFamily="34" charset="0"/>
                <a:cs typeface="Arial" panose="020B0604020202020204" pitchFamily="34" charset="0"/>
              </a:rPr>
              <a:t>realised</a:t>
            </a:r>
            <a:r>
              <a:rPr lang="en-US" sz="1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 that, quite probably, liquidity tensions will go on for months, and issued a decree (RDL 16/2020, of 28 April) extending the time until 31 December 2020. </a:t>
            </a:r>
            <a:endParaRPr lang="it-IT" sz="1800"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p>
            <a:pPr marL="0" indent="0" algn="just">
              <a:lnSpc>
                <a:spcPct val="107000"/>
              </a:lnSpc>
              <a:spcAft>
                <a:spcPts val="800"/>
              </a:spcAft>
              <a:buNone/>
            </a:pPr>
            <a:r>
              <a:rPr lang="en-US" sz="1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Similarly, the IA (art. 5bis) included a suspension of the duty to file for formal insolvency </a:t>
            </a:r>
            <a:r>
              <a:rPr lang="en-US" sz="1800" i="1" dirty="0">
                <a:solidFill>
                  <a:srgbClr val="000000"/>
                </a:solidFill>
                <a:effectLst/>
                <a:latin typeface="Calibri" panose="020F0502020204030204" pitchFamily="34" charset="0"/>
                <a:ea typeface="Calibri" panose="020F0502020204030204" pitchFamily="34" charset="0"/>
                <a:cs typeface="Arial" panose="020B0604020202020204" pitchFamily="34" charset="0"/>
              </a:rPr>
              <a:t>(</a:t>
            </a:r>
            <a:r>
              <a:rPr lang="en-US" sz="1800" i="1" dirty="0" err="1">
                <a:solidFill>
                  <a:srgbClr val="000000"/>
                </a:solidFill>
                <a:effectLst/>
                <a:latin typeface="Calibri" panose="020F0502020204030204" pitchFamily="34" charset="0"/>
                <a:ea typeface="Calibri" panose="020F0502020204030204" pitchFamily="34" charset="0"/>
                <a:cs typeface="Arial" panose="020B0604020202020204" pitchFamily="34" charset="0"/>
              </a:rPr>
              <a:t>concurso</a:t>
            </a:r>
            <a:r>
              <a:rPr lang="en-US" sz="1800" i="1" dirty="0">
                <a:solidFill>
                  <a:srgbClr val="000000"/>
                </a:solidFill>
                <a:effectLst/>
                <a:latin typeface="Calibri" panose="020F0502020204030204" pitchFamily="34" charset="0"/>
                <a:ea typeface="Calibri" panose="020F0502020204030204" pitchFamily="34" charset="0"/>
                <a:cs typeface="Arial" panose="020B0604020202020204" pitchFamily="34" charset="0"/>
              </a:rPr>
              <a:t>)</a:t>
            </a:r>
            <a:r>
              <a:rPr lang="en-US" sz="1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 when the debtor started a formal negotiation with creditors with a view to reaching an out of court agreement (either an out of court agreement on payments -for SMEs- or a refinancing agreement -for all but specially for larger entities-), as well as an “anticipated" insolvency plan (a sort of Spanish “pre-packaged plan” called </a:t>
            </a:r>
            <a:r>
              <a:rPr lang="en-US" sz="1800" i="1" dirty="0" err="1">
                <a:solidFill>
                  <a:srgbClr val="000000"/>
                </a:solidFill>
                <a:effectLst/>
                <a:latin typeface="Calibri" panose="020F0502020204030204" pitchFamily="34" charset="0"/>
                <a:ea typeface="Calibri" panose="020F0502020204030204" pitchFamily="34" charset="0"/>
                <a:cs typeface="Arial" panose="020B0604020202020204" pitchFamily="34" charset="0"/>
              </a:rPr>
              <a:t>convenio</a:t>
            </a:r>
            <a:r>
              <a:rPr lang="en-US" sz="1800" i="1" dirty="0">
                <a:solidFill>
                  <a:srgbClr val="000000"/>
                </a:solidFill>
                <a:effectLst/>
                <a:latin typeface="Calibri" panose="020F0502020204030204" pitchFamily="34" charset="0"/>
                <a:ea typeface="Calibri" panose="020F0502020204030204" pitchFamily="34" charset="0"/>
                <a:cs typeface="Arial" panose="020B0604020202020204" pitchFamily="34" charset="0"/>
              </a:rPr>
              <a:t> </a:t>
            </a:r>
            <a:r>
              <a:rPr lang="en-US" sz="1800" i="1" dirty="0" err="1">
                <a:solidFill>
                  <a:srgbClr val="000000"/>
                </a:solidFill>
                <a:effectLst/>
                <a:latin typeface="Calibri" panose="020F0502020204030204" pitchFamily="34" charset="0"/>
                <a:ea typeface="Calibri" panose="020F0502020204030204" pitchFamily="34" charset="0"/>
                <a:cs typeface="Arial" panose="020B0604020202020204" pitchFamily="34" charset="0"/>
              </a:rPr>
              <a:t>anticipado</a:t>
            </a:r>
            <a:r>
              <a:rPr lang="en-US" sz="1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 This suspension of the duty to file for formal insolvency ended automatically if, being insolvent, more than 4 months had passed since the beginning of the negotiation period. Under the new regulation, this duty to file following the unsuccessful negotiation had also been suspended, initially, for as long as the state of alarm lasted, with the possibility of renewal in the terms explained above; because of the clear inadequacy of the period of suspension, as with the duty to file, the rule was extended until 31 December 2020.</a:t>
            </a:r>
            <a:endParaRPr lang="it-IT" sz="1800"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p>
            <a:pPr marL="0" indent="0" algn="just">
              <a:lnSpc>
                <a:spcPct val="107000"/>
              </a:lnSpc>
              <a:spcAft>
                <a:spcPts val="800"/>
              </a:spcAft>
              <a:buNone/>
            </a:pPr>
            <a:r>
              <a:rPr lang="en-US" sz="1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The IA (Art. 5bis) also establishes a moratorium on enforcement actions during the negotiation period. Unfortunately, the new regulations do not expressly envisage due to Covid-19 an extension (beyond the ordinary 4-month period) of this moratorium </a:t>
            </a:r>
            <a:r>
              <a:rPr lang="en-US" sz="1800" u="sng" dirty="0">
                <a:solidFill>
                  <a:srgbClr val="000000"/>
                </a:solidFill>
                <a:effectLst/>
                <a:latin typeface="Calibri" panose="020F0502020204030204" pitchFamily="34" charset="0"/>
                <a:ea typeface="Calibri" panose="020F0502020204030204" pitchFamily="34" charset="0"/>
                <a:cs typeface="Arial" panose="020B0604020202020204" pitchFamily="34" charset="0"/>
              </a:rPr>
              <a:t>on enforcement actions</a:t>
            </a:r>
            <a:r>
              <a:rPr lang="en-US" sz="1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a:t>
            </a:r>
            <a:endParaRPr lang="it-IT" sz="1800"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p>
            <a:pPr marL="0" lvl="0" indent="0" algn="just">
              <a:lnSpc>
                <a:spcPct val="107000"/>
              </a:lnSpc>
              <a:spcAft>
                <a:spcPts val="800"/>
              </a:spcAft>
              <a:buNone/>
            </a:pPr>
            <a:r>
              <a:rPr lang="en-US" sz="1800" i="1" dirty="0">
                <a:solidFill>
                  <a:srgbClr val="000000"/>
                </a:solidFill>
                <a:effectLst/>
                <a:latin typeface="Calibri" panose="020F0502020204030204" pitchFamily="34" charset="0"/>
                <a:ea typeface="Calibri" panose="020F0502020204030204" pitchFamily="34" charset="0"/>
                <a:cs typeface="Arial" panose="020B0604020202020204" pitchFamily="34" charset="0"/>
              </a:rPr>
              <a:t>b. Petition by creditors</a:t>
            </a:r>
            <a:endParaRPr lang="it-IT" sz="1800"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p>
            <a:pPr marL="0" indent="0" algn="just">
              <a:lnSpc>
                <a:spcPct val="107000"/>
              </a:lnSpc>
              <a:spcAft>
                <a:spcPts val="800"/>
              </a:spcAft>
              <a:buNone/>
            </a:pPr>
            <a:r>
              <a:rPr lang="en-US" sz="1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Besides, petitions to open formal insolvency proceedings by creditors will not be admitted by the court for the period until 31 December 2020. It is worthy of note that this suspension of the possibility to file for formal insolvency applies “tout court” and is not limited to petitions by creditors based in cash flow shortages.</a:t>
            </a:r>
            <a:endParaRPr lang="it-IT" sz="1800"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p>
            <a:pPr marL="0" indent="0" algn="just">
              <a:lnSpc>
                <a:spcPct val="107000"/>
              </a:lnSpc>
              <a:spcAft>
                <a:spcPts val="800"/>
              </a:spcAft>
              <a:buNone/>
            </a:pPr>
            <a:r>
              <a:rPr lang="en-US" sz="1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Finally, the new regulations also introduce a moratorium on the directors’ corporate duty, in case of capital impairment, to convene a shareholders meeting and to seek the dissolution and corporate liquidation (</a:t>
            </a:r>
            <a:r>
              <a:rPr lang="en-US" sz="1800" i="1" dirty="0" err="1">
                <a:solidFill>
                  <a:srgbClr val="000000"/>
                </a:solidFill>
                <a:effectLst/>
                <a:latin typeface="Calibri" panose="020F0502020204030204" pitchFamily="34" charset="0"/>
                <a:ea typeface="Calibri" panose="020F0502020204030204" pitchFamily="34" charset="0"/>
                <a:cs typeface="Arial" panose="020B0604020202020204" pitchFamily="34" charset="0"/>
              </a:rPr>
              <a:t>scioglimento</a:t>
            </a:r>
            <a:r>
              <a:rPr lang="en-US" sz="1800" i="1" dirty="0">
                <a:solidFill>
                  <a:srgbClr val="000000"/>
                </a:solidFill>
                <a:effectLst/>
                <a:latin typeface="Calibri" panose="020F0502020204030204" pitchFamily="34" charset="0"/>
                <a:ea typeface="Calibri" panose="020F0502020204030204" pitchFamily="34" charset="0"/>
                <a:cs typeface="Arial" panose="020B0604020202020204" pitchFamily="34" charset="0"/>
              </a:rPr>
              <a:t> e </a:t>
            </a:r>
            <a:r>
              <a:rPr lang="en-US" sz="1800" i="1" dirty="0" err="1">
                <a:solidFill>
                  <a:srgbClr val="000000"/>
                </a:solidFill>
                <a:effectLst/>
                <a:latin typeface="Calibri" panose="020F0502020204030204" pitchFamily="34" charset="0"/>
                <a:ea typeface="Calibri" panose="020F0502020204030204" pitchFamily="34" charset="0"/>
                <a:cs typeface="Arial" panose="020B0604020202020204" pitchFamily="34" charset="0"/>
              </a:rPr>
              <a:t>liquidazione</a:t>
            </a:r>
            <a:r>
              <a:rPr lang="en-US" sz="1800" i="1" dirty="0">
                <a:solidFill>
                  <a:srgbClr val="000000"/>
                </a:solidFill>
                <a:effectLst/>
                <a:latin typeface="Calibri" panose="020F0502020204030204" pitchFamily="34" charset="0"/>
                <a:ea typeface="Calibri" panose="020F0502020204030204" pitchFamily="34" charset="0"/>
                <a:cs typeface="Arial" panose="020B0604020202020204" pitchFamily="34" charset="0"/>
              </a:rPr>
              <a:t> </a:t>
            </a:r>
            <a:r>
              <a:rPr lang="en-US" sz="1800" i="1" dirty="0" err="1">
                <a:solidFill>
                  <a:srgbClr val="000000"/>
                </a:solidFill>
                <a:effectLst/>
                <a:latin typeface="Calibri" panose="020F0502020204030204" pitchFamily="34" charset="0"/>
                <a:ea typeface="Calibri" panose="020F0502020204030204" pitchFamily="34" charset="0"/>
                <a:cs typeface="Arial" panose="020B0604020202020204" pitchFamily="34" charset="0"/>
              </a:rPr>
              <a:t>della</a:t>
            </a:r>
            <a:r>
              <a:rPr lang="en-US" sz="1800" i="1" dirty="0">
                <a:solidFill>
                  <a:srgbClr val="000000"/>
                </a:solidFill>
                <a:effectLst/>
                <a:latin typeface="Calibri" panose="020F0502020204030204" pitchFamily="34" charset="0"/>
                <a:ea typeface="Calibri" panose="020F0502020204030204" pitchFamily="34" charset="0"/>
                <a:cs typeface="Arial" panose="020B0604020202020204" pitchFamily="34" charset="0"/>
              </a:rPr>
              <a:t> </a:t>
            </a:r>
            <a:r>
              <a:rPr lang="en-US" sz="1800" i="1" dirty="0" err="1">
                <a:solidFill>
                  <a:srgbClr val="000000"/>
                </a:solidFill>
                <a:effectLst/>
                <a:latin typeface="Calibri" panose="020F0502020204030204" pitchFamily="34" charset="0"/>
                <a:ea typeface="Calibri" panose="020F0502020204030204" pitchFamily="34" charset="0"/>
                <a:cs typeface="Arial" panose="020B0604020202020204" pitchFamily="34" charset="0"/>
              </a:rPr>
              <a:t>società</a:t>
            </a:r>
            <a:r>
              <a:rPr lang="en-US" sz="1800" i="1" dirty="0">
                <a:solidFill>
                  <a:srgbClr val="000000"/>
                </a:solidFill>
                <a:effectLst/>
                <a:latin typeface="Calibri" panose="020F0502020204030204" pitchFamily="34" charset="0"/>
                <a:ea typeface="Calibri" panose="020F0502020204030204" pitchFamily="34" charset="0"/>
                <a:cs typeface="Arial" panose="020B0604020202020204" pitchFamily="34" charset="0"/>
              </a:rPr>
              <a:t> </a:t>
            </a:r>
            <a:r>
              <a:rPr lang="en-US" sz="1800" i="1" dirty="0" err="1">
                <a:solidFill>
                  <a:srgbClr val="000000"/>
                </a:solidFill>
                <a:effectLst/>
                <a:latin typeface="Calibri" panose="020F0502020204030204" pitchFamily="34" charset="0"/>
                <a:ea typeface="Calibri" panose="020F0502020204030204" pitchFamily="34" charset="0"/>
                <a:cs typeface="Arial" panose="020B0604020202020204" pitchFamily="34" charset="0"/>
              </a:rPr>
              <a:t>solvente</a:t>
            </a:r>
            <a:r>
              <a:rPr lang="en-US" sz="1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 of the company (or the opening of insolvency proceedings) for the accounts of financial year 2020. The duty will be reinstated concerning the financial accounts of fiscal year 2021. </a:t>
            </a:r>
            <a:endParaRPr lang="it-IT" sz="1800"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10" name="Segnaposto contenuto 2"/>
          <p:cNvSpPr txBox="1">
            <a:spLocks/>
          </p:cNvSpPr>
          <p:nvPr/>
        </p:nvSpPr>
        <p:spPr>
          <a:xfrm>
            <a:off x="1271464" y="1196752"/>
            <a:ext cx="9036168" cy="525658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endParaRPr lang="it-IT" sz="2400" dirty="0"/>
          </a:p>
        </p:txBody>
      </p:sp>
      <p:sp>
        <p:nvSpPr>
          <p:cNvPr id="11" name="Segnaposto contenuto 2"/>
          <p:cNvSpPr txBox="1">
            <a:spLocks/>
          </p:cNvSpPr>
          <p:nvPr/>
        </p:nvSpPr>
        <p:spPr>
          <a:xfrm>
            <a:off x="695400" y="1052737"/>
            <a:ext cx="10729192" cy="388843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endParaRPr lang="it-IT" sz="1200" b="1" dirty="0">
              <a:solidFill>
                <a:srgbClr val="09386A"/>
              </a:solidFill>
            </a:endParaRPr>
          </a:p>
        </p:txBody>
      </p:sp>
      <p:sp>
        <p:nvSpPr>
          <p:cNvPr id="12" name="Text Box 22">
            <a:extLst>
              <a:ext uri="{FF2B5EF4-FFF2-40B4-BE49-F238E27FC236}">
                <a16:creationId xmlns:a16="http://schemas.microsoft.com/office/drawing/2014/main" id="{50C367A4-C9B4-42AD-A76B-C0BF758F4A1B}"/>
              </a:ext>
            </a:extLst>
          </p:cNvPr>
          <p:cNvSpPr txBox="1">
            <a:spLocks noChangeArrowheads="1"/>
          </p:cNvSpPr>
          <p:nvPr/>
        </p:nvSpPr>
        <p:spPr bwMode="auto">
          <a:xfrm>
            <a:off x="6384032" y="314265"/>
            <a:ext cx="4615258" cy="400752"/>
          </a:xfrm>
          <a:prstGeom prst="rect">
            <a:avLst/>
          </a:prstGeom>
          <a:noFill/>
          <a:ln w="9525">
            <a:noFill/>
            <a:miter lim="800000"/>
            <a:headEnd/>
            <a:tailEnd/>
          </a:ln>
        </p:spPr>
        <p:txBody>
          <a:bodyPr wrap="square" lIns="92075" tIns="46038" rIns="92075" bIns="46038">
            <a:spAutoFit/>
          </a:bodyPr>
          <a:lstStyle/>
          <a:p>
            <a:pPr algn="ctr">
              <a:spcBef>
                <a:spcPct val="20000"/>
              </a:spcBef>
              <a:buClr>
                <a:srgbClr val="000066"/>
              </a:buClr>
              <a:buSzPct val="65000"/>
              <a:defRPr/>
            </a:pPr>
            <a:r>
              <a:rPr lang="en-US" altLang="it-IT" sz="1000" b="1" dirty="0">
                <a:solidFill>
                  <a:srgbClr val="CC0000"/>
                </a:solidFill>
                <a:effectLst>
                  <a:outerShdw blurRad="38100" dist="38100" dir="2700000" algn="tl">
                    <a:srgbClr val="C0C0C0"/>
                  </a:outerShdw>
                </a:effectLst>
                <a:latin typeface="Calibri" panose="020F0502020204030204" pitchFamily="34" charset="0"/>
                <a:cs typeface="Calibri" panose="020F0502020204030204" pitchFamily="34" charset="0"/>
              </a:rPr>
              <a:t>EMERGENCY BUSINESS CRISIS LEGISLATION FOLLOWING THE COVID-19 PANDEMIC SPAIN</a:t>
            </a:r>
            <a:endParaRPr lang="it-IT" sz="1000" b="1" dirty="0">
              <a:solidFill>
                <a:srgbClr val="CC0000"/>
              </a:solidFill>
              <a:effectLst>
                <a:outerShdw blurRad="38100" dist="38100" dir="2700000" algn="tl">
                  <a:srgbClr val="C0C0C0"/>
                </a:outerShdw>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6840267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2">
            <a:extLst>
              <a:ext uri="{FF2B5EF4-FFF2-40B4-BE49-F238E27FC236}">
                <a16:creationId xmlns:a16="http://schemas.microsoft.com/office/drawing/2014/main" id="{B1BBF38F-4CBF-461B-9DF8-75030F5B8B64}"/>
              </a:ext>
            </a:extLst>
          </p:cNvPr>
          <p:cNvSpPr txBox="1">
            <a:spLocks noChangeArrowheads="1"/>
          </p:cNvSpPr>
          <p:nvPr/>
        </p:nvSpPr>
        <p:spPr bwMode="auto">
          <a:xfrm>
            <a:off x="6384032" y="314265"/>
            <a:ext cx="4615258" cy="400752"/>
          </a:xfrm>
          <a:prstGeom prst="rect">
            <a:avLst/>
          </a:prstGeom>
          <a:noFill/>
          <a:ln w="9525">
            <a:noFill/>
            <a:miter lim="800000"/>
            <a:headEnd/>
            <a:tailEnd/>
          </a:ln>
        </p:spPr>
        <p:txBody>
          <a:bodyPr wrap="square" lIns="92075" tIns="46038" rIns="92075" bIns="46038">
            <a:spAutoFit/>
          </a:bodyPr>
          <a:lstStyle/>
          <a:p>
            <a:pPr algn="ctr">
              <a:spcBef>
                <a:spcPct val="20000"/>
              </a:spcBef>
              <a:buClr>
                <a:srgbClr val="000066"/>
              </a:buClr>
              <a:buSzPct val="65000"/>
              <a:defRPr/>
            </a:pPr>
            <a:r>
              <a:rPr lang="en-US" altLang="it-IT" sz="1000" b="1" dirty="0">
                <a:solidFill>
                  <a:srgbClr val="CC0000"/>
                </a:solidFill>
                <a:effectLst>
                  <a:outerShdw blurRad="38100" dist="38100" dir="2700000" algn="tl">
                    <a:srgbClr val="C0C0C0"/>
                  </a:outerShdw>
                </a:effectLst>
                <a:latin typeface="Calibri" panose="020F0502020204030204" pitchFamily="34" charset="0"/>
                <a:cs typeface="Calibri" panose="020F0502020204030204" pitchFamily="34" charset="0"/>
              </a:rPr>
              <a:t>EMERGENCY BUSINESS CRISIS LEGISLATION FOLLOWING THE COVID-19 PANDEMIC SPAIN</a:t>
            </a:r>
            <a:endParaRPr lang="it-IT" sz="1000" b="1" dirty="0">
              <a:solidFill>
                <a:srgbClr val="CC0000"/>
              </a:solidFill>
              <a:effectLst>
                <a:outerShdw blurRad="38100" dist="38100" dir="2700000" algn="tl">
                  <a:srgbClr val="C0C0C0"/>
                </a:outerShdw>
              </a:effectLst>
              <a:latin typeface="Calibri" panose="020F0502020204030204" pitchFamily="34" charset="0"/>
              <a:cs typeface="Calibri" panose="020F0502020204030204" pitchFamily="34" charset="0"/>
            </a:endParaRPr>
          </a:p>
        </p:txBody>
      </p:sp>
      <p:sp>
        <p:nvSpPr>
          <p:cNvPr id="6" name="CasellaDiTesto 5">
            <a:extLst>
              <a:ext uri="{FF2B5EF4-FFF2-40B4-BE49-F238E27FC236}">
                <a16:creationId xmlns:a16="http://schemas.microsoft.com/office/drawing/2014/main" id="{88C55E2D-AEC6-4F96-9986-07A9E0BEC039}"/>
              </a:ext>
            </a:extLst>
          </p:cNvPr>
          <p:cNvSpPr txBox="1"/>
          <p:nvPr/>
        </p:nvSpPr>
        <p:spPr>
          <a:xfrm>
            <a:off x="983432" y="1412776"/>
            <a:ext cx="10225136" cy="3802323"/>
          </a:xfrm>
          <a:prstGeom prst="rect">
            <a:avLst/>
          </a:prstGeom>
          <a:noFill/>
        </p:spPr>
        <p:txBody>
          <a:bodyPr wrap="square">
            <a:spAutoFit/>
          </a:bodyPr>
          <a:lstStyle/>
          <a:p>
            <a:pPr algn="just">
              <a:lnSpc>
                <a:spcPct val="107000"/>
              </a:lnSpc>
              <a:spcAft>
                <a:spcPts val="800"/>
              </a:spcAft>
            </a:pPr>
            <a:r>
              <a:rPr lang="en-US" sz="1400" b="1" dirty="0">
                <a:solidFill>
                  <a:srgbClr val="000000"/>
                </a:solidFill>
                <a:effectLst/>
                <a:latin typeface="Calibri" panose="020F0502020204030204" pitchFamily="34" charset="0"/>
                <a:ea typeface="Calibri" panose="020F0502020204030204" pitchFamily="34" charset="0"/>
                <a:cs typeface="Arial" panose="020B0604020202020204" pitchFamily="34" charset="0"/>
              </a:rPr>
              <a:t>2. Rules concerning insolvency plans and refinancing agreements</a:t>
            </a:r>
            <a:endParaRPr lang="it-IT" sz="1400"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US" sz="14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Until 14 of March 2021 (</a:t>
            </a:r>
            <a:r>
              <a:rPr lang="en-US" sz="1400" dirty="0" err="1">
                <a:solidFill>
                  <a:srgbClr val="000000"/>
                </a:solidFill>
                <a:effectLst/>
                <a:latin typeface="Calibri" panose="020F0502020204030204" pitchFamily="34" charset="0"/>
                <a:ea typeface="Calibri" panose="020F0502020204030204" pitchFamily="34" charset="0"/>
                <a:cs typeface="Arial" panose="020B0604020202020204" pitchFamily="34" charset="0"/>
              </a:rPr>
              <a:t>ie</a:t>
            </a:r>
            <a:r>
              <a:rPr lang="en-US" sz="14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 one year after the declaration of the state of alarm) a debtor in formal insolvency proceedings that is executing an already approved insolvency plan (</a:t>
            </a:r>
            <a:r>
              <a:rPr lang="en-US" sz="1400" i="1" dirty="0" err="1">
                <a:solidFill>
                  <a:srgbClr val="000000"/>
                </a:solidFill>
                <a:effectLst/>
                <a:latin typeface="Calibri" panose="020F0502020204030204" pitchFamily="34" charset="0"/>
                <a:ea typeface="Calibri" panose="020F0502020204030204" pitchFamily="34" charset="0"/>
                <a:cs typeface="Arial" panose="020B0604020202020204" pitchFamily="34" charset="0"/>
              </a:rPr>
              <a:t>convenio</a:t>
            </a:r>
            <a:r>
              <a:rPr lang="en-US" sz="1400" i="1" dirty="0">
                <a:solidFill>
                  <a:srgbClr val="000000"/>
                </a:solidFill>
                <a:effectLst/>
                <a:latin typeface="Calibri" panose="020F0502020204030204" pitchFamily="34" charset="0"/>
                <a:ea typeface="Calibri" panose="020F0502020204030204" pitchFamily="34" charset="0"/>
                <a:cs typeface="Arial" panose="020B0604020202020204" pitchFamily="34" charset="0"/>
              </a:rPr>
              <a:t> </a:t>
            </a:r>
            <a:r>
              <a:rPr lang="en-US" sz="1400" i="1" dirty="0" err="1">
                <a:solidFill>
                  <a:srgbClr val="000000"/>
                </a:solidFill>
                <a:effectLst/>
                <a:latin typeface="Calibri" panose="020F0502020204030204" pitchFamily="34" charset="0"/>
                <a:ea typeface="Calibri" panose="020F0502020204030204" pitchFamily="34" charset="0"/>
                <a:cs typeface="Arial" panose="020B0604020202020204" pitchFamily="34" charset="0"/>
              </a:rPr>
              <a:t>concursal</a:t>
            </a:r>
            <a:r>
              <a:rPr lang="en-US" sz="14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 will be able to renegotiate it, and liquidation will not be declared over such debtor, even if insolvent. The same rule applies for out of court refinancing agreements of every kind (</a:t>
            </a:r>
            <a:r>
              <a:rPr lang="en-US" sz="1400" i="1" dirty="0" err="1">
                <a:solidFill>
                  <a:srgbClr val="000000"/>
                </a:solidFill>
                <a:effectLst/>
                <a:latin typeface="Calibri" panose="020F0502020204030204" pitchFamily="34" charset="0"/>
                <a:ea typeface="Calibri" panose="020F0502020204030204" pitchFamily="34" charset="0"/>
                <a:cs typeface="Arial" panose="020B0604020202020204" pitchFamily="34" charset="0"/>
              </a:rPr>
              <a:t>acuerdos</a:t>
            </a:r>
            <a:r>
              <a:rPr lang="en-US" sz="1400" i="1" dirty="0">
                <a:solidFill>
                  <a:srgbClr val="000000"/>
                </a:solidFill>
                <a:effectLst/>
                <a:latin typeface="Calibri" panose="020F0502020204030204" pitchFamily="34" charset="0"/>
                <a:ea typeface="Calibri" panose="020F0502020204030204" pitchFamily="34" charset="0"/>
                <a:cs typeface="Arial" panose="020B0604020202020204" pitchFamily="34" charset="0"/>
              </a:rPr>
              <a:t> de </a:t>
            </a:r>
            <a:r>
              <a:rPr lang="en-US" sz="1400" i="1" dirty="0" err="1">
                <a:solidFill>
                  <a:srgbClr val="000000"/>
                </a:solidFill>
                <a:effectLst/>
                <a:latin typeface="Calibri" panose="020F0502020204030204" pitchFamily="34" charset="0"/>
                <a:ea typeface="Calibri" panose="020F0502020204030204" pitchFamily="34" charset="0"/>
                <a:cs typeface="Arial" panose="020B0604020202020204" pitchFamily="34" charset="0"/>
              </a:rPr>
              <a:t>refinanciación</a:t>
            </a:r>
            <a:r>
              <a:rPr lang="en-US" sz="1400" i="1" dirty="0">
                <a:solidFill>
                  <a:srgbClr val="000000"/>
                </a:solidFill>
                <a:effectLst/>
                <a:latin typeface="Calibri" panose="020F0502020204030204" pitchFamily="34" charset="0"/>
                <a:ea typeface="Calibri" panose="020F0502020204030204" pitchFamily="34" charset="0"/>
                <a:cs typeface="Arial" panose="020B0604020202020204" pitchFamily="34" charset="0"/>
              </a:rPr>
              <a:t> </a:t>
            </a:r>
            <a:r>
              <a:rPr lang="en-US" sz="14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and </a:t>
            </a:r>
            <a:r>
              <a:rPr lang="en-US" sz="1400" i="1" dirty="0" err="1">
                <a:solidFill>
                  <a:srgbClr val="000000"/>
                </a:solidFill>
                <a:effectLst/>
                <a:latin typeface="Calibri" panose="020F0502020204030204" pitchFamily="34" charset="0"/>
                <a:ea typeface="Calibri" panose="020F0502020204030204" pitchFamily="34" charset="0"/>
                <a:cs typeface="Arial" panose="020B0604020202020204" pitchFamily="34" charset="0"/>
              </a:rPr>
              <a:t>acuerdos</a:t>
            </a:r>
            <a:r>
              <a:rPr lang="en-US" sz="1400" i="1" dirty="0">
                <a:solidFill>
                  <a:srgbClr val="000000"/>
                </a:solidFill>
                <a:effectLst/>
                <a:latin typeface="Calibri" panose="020F0502020204030204" pitchFamily="34" charset="0"/>
                <a:ea typeface="Calibri" panose="020F0502020204030204" pitchFamily="34" charset="0"/>
                <a:cs typeface="Arial" panose="020B0604020202020204" pitchFamily="34" charset="0"/>
              </a:rPr>
              <a:t> </a:t>
            </a:r>
            <a:r>
              <a:rPr lang="en-US" sz="1400" i="1" dirty="0" err="1">
                <a:solidFill>
                  <a:srgbClr val="000000"/>
                </a:solidFill>
                <a:effectLst/>
                <a:latin typeface="Calibri" panose="020F0502020204030204" pitchFamily="34" charset="0"/>
                <a:ea typeface="Calibri" panose="020F0502020204030204" pitchFamily="34" charset="0"/>
                <a:cs typeface="Arial" panose="020B0604020202020204" pitchFamily="34" charset="0"/>
              </a:rPr>
              <a:t>extrajudiciales</a:t>
            </a:r>
            <a:r>
              <a:rPr lang="en-US" sz="1400" i="1" dirty="0">
                <a:solidFill>
                  <a:srgbClr val="000000"/>
                </a:solidFill>
                <a:effectLst/>
                <a:latin typeface="Calibri" panose="020F0502020204030204" pitchFamily="34" charset="0"/>
                <a:ea typeface="Calibri" panose="020F0502020204030204" pitchFamily="34" charset="0"/>
                <a:cs typeface="Arial" panose="020B0604020202020204" pitchFamily="34" charset="0"/>
              </a:rPr>
              <a:t> de </a:t>
            </a:r>
            <a:r>
              <a:rPr lang="en-US" sz="1400" i="1" dirty="0" err="1">
                <a:solidFill>
                  <a:srgbClr val="000000"/>
                </a:solidFill>
                <a:effectLst/>
                <a:latin typeface="Calibri" panose="020F0502020204030204" pitchFamily="34" charset="0"/>
                <a:ea typeface="Calibri" panose="020F0502020204030204" pitchFamily="34" charset="0"/>
                <a:cs typeface="Arial" panose="020B0604020202020204" pitchFamily="34" charset="0"/>
              </a:rPr>
              <a:t>pagos</a:t>
            </a:r>
            <a:r>
              <a:rPr lang="en-US" sz="14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 </a:t>
            </a:r>
            <a:endParaRPr lang="it-IT" sz="1400"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US" sz="14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Creditors will not be able to obtain a declaration of breach of an out of court refinancing agreement or an out of court agreement on payments (for SMEs) until 14 September 2020. From that date on, and for one month, the debtor may notify the Court of its intent to start negotiations with creditors to restructure the existing agreement or to seek a new one. If, following 3 months, no amendment or new agreement has been reached, the judge may declare the existing agreements breached. </a:t>
            </a:r>
            <a:endParaRPr lang="it-IT" sz="1400"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US" sz="1400" b="1" dirty="0">
                <a:solidFill>
                  <a:srgbClr val="000000"/>
                </a:solidFill>
                <a:effectLst/>
                <a:latin typeface="Calibri" panose="020F0502020204030204" pitchFamily="34" charset="0"/>
                <a:ea typeface="Calibri" panose="020F0502020204030204" pitchFamily="34" charset="0"/>
                <a:cs typeface="Arial" panose="020B0604020202020204" pitchFamily="34" charset="0"/>
              </a:rPr>
              <a:t>3. No Subordination of financing from specially related parties</a:t>
            </a:r>
            <a:endParaRPr lang="it-IT" sz="1400"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US" sz="14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Spain has suspended the subordination of claims for financing provided by specially related parties (shareholders, group companies, directors, family members),</a:t>
            </a:r>
            <a:r>
              <a:rPr lang="en-US" sz="1400" b="1" dirty="0">
                <a:solidFill>
                  <a:srgbClr val="000000"/>
                </a:solidFill>
                <a:effectLst/>
                <a:latin typeface="Calibri" panose="020F0502020204030204" pitchFamily="34" charset="0"/>
                <a:ea typeface="Calibri" panose="020F0502020204030204" pitchFamily="34" charset="0"/>
                <a:cs typeface="Arial" panose="020B0604020202020204" pitchFamily="34" charset="0"/>
              </a:rPr>
              <a:t> </a:t>
            </a:r>
            <a:r>
              <a:rPr lang="en-US" sz="14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for loans granted during state of alarm and for 2 years, if insolvency proceedings opened within those 2 years. </a:t>
            </a:r>
            <a:endParaRPr lang="it-IT" sz="1400"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p>
            <a:r>
              <a:rPr lang="en-US" sz="14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Unfortunately, the new financing provided during this period will be classified as an unsecured, ordinary claim. This strange limitation substantially hinders the likelihood of intra group financing during the recovery period in the aftermath of the crisis. </a:t>
            </a:r>
            <a:endParaRPr lang="it-IT" sz="1400" dirty="0">
              <a:solidFill>
                <a:srgbClr val="000000"/>
              </a:solidFill>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16684895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2">
            <a:extLst>
              <a:ext uri="{FF2B5EF4-FFF2-40B4-BE49-F238E27FC236}">
                <a16:creationId xmlns:a16="http://schemas.microsoft.com/office/drawing/2014/main" id="{DCB03226-556E-4145-834C-DC9D130FE5EB}"/>
              </a:ext>
            </a:extLst>
          </p:cNvPr>
          <p:cNvSpPr txBox="1">
            <a:spLocks noChangeArrowheads="1"/>
          </p:cNvSpPr>
          <p:nvPr/>
        </p:nvSpPr>
        <p:spPr bwMode="auto">
          <a:xfrm>
            <a:off x="6384032" y="314265"/>
            <a:ext cx="4615258" cy="400752"/>
          </a:xfrm>
          <a:prstGeom prst="rect">
            <a:avLst/>
          </a:prstGeom>
          <a:noFill/>
          <a:ln w="9525">
            <a:noFill/>
            <a:miter lim="800000"/>
            <a:headEnd/>
            <a:tailEnd/>
          </a:ln>
        </p:spPr>
        <p:txBody>
          <a:bodyPr wrap="square" lIns="92075" tIns="46038" rIns="92075" bIns="46038">
            <a:spAutoFit/>
          </a:bodyPr>
          <a:lstStyle/>
          <a:p>
            <a:pPr algn="ctr">
              <a:spcBef>
                <a:spcPct val="20000"/>
              </a:spcBef>
              <a:buClr>
                <a:srgbClr val="000066"/>
              </a:buClr>
              <a:buSzPct val="65000"/>
              <a:defRPr/>
            </a:pPr>
            <a:r>
              <a:rPr lang="en-US" altLang="it-IT" sz="1000" b="1" dirty="0">
                <a:solidFill>
                  <a:srgbClr val="CC0000"/>
                </a:solidFill>
                <a:effectLst>
                  <a:outerShdw blurRad="38100" dist="38100" dir="2700000" algn="tl">
                    <a:srgbClr val="C0C0C0"/>
                  </a:outerShdw>
                </a:effectLst>
                <a:latin typeface="Calibri" panose="020F0502020204030204" pitchFamily="34" charset="0"/>
                <a:cs typeface="Calibri" panose="020F0502020204030204" pitchFamily="34" charset="0"/>
              </a:rPr>
              <a:t>EMERGENCY BUSINESS CRISIS LEGISLATION FOLLOWING THE COVID-19 PANDEMIC SPAIN</a:t>
            </a:r>
            <a:endParaRPr lang="it-IT" sz="1000" b="1" dirty="0">
              <a:solidFill>
                <a:srgbClr val="CC0000"/>
              </a:solidFill>
              <a:effectLst>
                <a:outerShdw blurRad="38100" dist="38100" dir="2700000" algn="tl">
                  <a:srgbClr val="C0C0C0"/>
                </a:outerShdw>
              </a:effectLst>
              <a:latin typeface="Calibri" panose="020F0502020204030204" pitchFamily="34" charset="0"/>
              <a:cs typeface="Calibri" panose="020F0502020204030204" pitchFamily="34" charset="0"/>
            </a:endParaRPr>
          </a:p>
        </p:txBody>
      </p:sp>
      <p:sp>
        <p:nvSpPr>
          <p:cNvPr id="4" name="CasellaDiTesto 3">
            <a:extLst>
              <a:ext uri="{FF2B5EF4-FFF2-40B4-BE49-F238E27FC236}">
                <a16:creationId xmlns:a16="http://schemas.microsoft.com/office/drawing/2014/main" id="{8B0FA96F-4F8D-4421-84D1-0587CE76F628}"/>
              </a:ext>
            </a:extLst>
          </p:cNvPr>
          <p:cNvSpPr txBox="1"/>
          <p:nvPr/>
        </p:nvSpPr>
        <p:spPr>
          <a:xfrm>
            <a:off x="1271464" y="1124745"/>
            <a:ext cx="10153128" cy="3931525"/>
          </a:xfrm>
          <a:prstGeom prst="rect">
            <a:avLst/>
          </a:prstGeom>
          <a:noFill/>
        </p:spPr>
        <p:txBody>
          <a:bodyPr wrap="square">
            <a:spAutoFit/>
          </a:bodyPr>
          <a:lstStyle/>
          <a:p>
            <a:pPr algn="just">
              <a:lnSpc>
                <a:spcPct val="107000"/>
              </a:lnSpc>
              <a:spcAft>
                <a:spcPts val="800"/>
              </a:spcAft>
            </a:pPr>
            <a:r>
              <a:rPr lang="en-US" sz="1400" b="1" dirty="0">
                <a:solidFill>
                  <a:srgbClr val="000000"/>
                </a:solidFill>
                <a:effectLst/>
                <a:latin typeface="Calibri" panose="020F0502020204030204" pitchFamily="34" charset="0"/>
                <a:ea typeface="Calibri" panose="020F0502020204030204" pitchFamily="34" charset="0"/>
                <a:cs typeface="Arial" panose="020B0604020202020204" pitchFamily="34" charset="0"/>
              </a:rPr>
              <a:t>4. Other measures</a:t>
            </a:r>
          </a:p>
          <a:p>
            <a:pPr algn="just">
              <a:lnSpc>
                <a:spcPct val="107000"/>
              </a:lnSpc>
              <a:spcAft>
                <a:spcPts val="800"/>
              </a:spcAft>
            </a:pPr>
            <a:r>
              <a:rPr lang="en-US" sz="14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The government has adopted special measures of protection for particularly “vulnerable debtors”, including entrepreneurs and professionals, affected by the COVID-19 crisis. These measures include </a:t>
            </a:r>
            <a:r>
              <a:rPr lang="en-US" sz="1400" i="1" dirty="0" err="1">
                <a:solidFill>
                  <a:srgbClr val="000000"/>
                </a:solidFill>
                <a:effectLst/>
                <a:latin typeface="Calibri" panose="020F0502020204030204" pitchFamily="34" charset="0"/>
                <a:ea typeface="Calibri" panose="020F0502020204030204" pitchFamily="34" charset="0"/>
                <a:cs typeface="Arial" panose="020B0604020202020204" pitchFamily="34" charset="0"/>
              </a:rPr>
              <a:t>i.a.</a:t>
            </a:r>
            <a:r>
              <a:rPr lang="en-US" sz="14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 a moratorium on the payment obligations deriving from leases, mortgages and personal loans for a 3-month period.</a:t>
            </a:r>
            <a:endParaRPr lang="it-IT" sz="1400"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US" sz="14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A few additional measures concerning dismissals and other </a:t>
            </a:r>
            <a:r>
              <a:rPr lang="en-US" sz="1400" dirty="0" err="1">
                <a:solidFill>
                  <a:srgbClr val="000000"/>
                </a:solidFill>
                <a:effectLst/>
                <a:latin typeface="Calibri" panose="020F0502020204030204" pitchFamily="34" charset="0"/>
                <a:ea typeface="Calibri" panose="020F0502020204030204" pitchFamily="34" charset="0"/>
                <a:cs typeface="Arial" panose="020B0604020202020204" pitchFamily="34" charset="0"/>
              </a:rPr>
              <a:t>labour</a:t>
            </a:r>
            <a:r>
              <a:rPr lang="en-US" sz="14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 law-based rules have been implemented. But they are confined to the treatment of </a:t>
            </a:r>
            <a:r>
              <a:rPr lang="en-US" sz="1400" dirty="0" err="1">
                <a:solidFill>
                  <a:srgbClr val="000000"/>
                </a:solidFill>
                <a:effectLst/>
                <a:latin typeface="Calibri" panose="020F0502020204030204" pitchFamily="34" charset="0"/>
                <a:ea typeface="Calibri" panose="020F0502020204030204" pitchFamily="34" charset="0"/>
                <a:cs typeface="Arial" panose="020B0604020202020204" pitchFamily="34" charset="0"/>
              </a:rPr>
              <a:t>labour</a:t>
            </a:r>
            <a:r>
              <a:rPr lang="en-US" sz="14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 temporary lay-offs (involuntary furloughs) within insolvency proceedings. </a:t>
            </a:r>
            <a:endParaRPr lang="it-IT" sz="1400"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US" sz="14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Outside insolvency law, but directly related to it, the main bulk of the measures are addressed to alleviate the situation of “vulnerable debtors”, including -under certain conditions- entrepreneurs. These measures include, in particular, a stay on payment obligations deriving from loans and certain lease contracts. </a:t>
            </a:r>
            <a:endParaRPr lang="it-IT" sz="1400"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p>
            <a:r>
              <a:rPr lang="en-US" sz="14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Last but not least, the government has approved a line of public guarantees for an amount of up to 100.000 million euro that should play a key role to provide liquidity to the economy and allow companies to overcome their financial difficulties. The underlying rationale is that insolvency defensive measures to prevent massive corporate collapse will by themselves not be sufficient if not combined public liquidity measures that effectively contribute to bridge the cash gap that most debtors will suffer due to the Covid-19 crisis.</a:t>
            </a:r>
            <a:endParaRPr lang="it-IT" sz="1400"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p>
            <a:endParaRPr lang="it-IT" sz="1800" dirty="0">
              <a:solidFill>
                <a:srgbClr val="000000"/>
              </a:solidFill>
              <a:effectLst/>
              <a:latin typeface="Calibri" panose="020F0502020204030204" pitchFamily="34" charset="0"/>
              <a:ea typeface="Calibri" panose="020F0502020204030204" pitchFamily="34" charset="0"/>
            </a:endParaRPr>
          </a:p>
          <a:p>
            <a:endParaRPr lang="it-IT" sz="1400" dirty="0">
              <a:solidFill>
                <a:srgbClr val="000000"/>
              </a:solidFill>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3057563001"/>
      </p:ext>
    </p:extLst>
  </p:cSld>
  <p:clrMapOvr>
    <a:masterClrMapping/>
  </p:clrMapOvr>
</p:sld>
</file>

<file path=ppt/theme/theme1.xml><?xml version="1.0" encoding="utf-8"?>
<a:theme xmlns:a="http://schemas.openxmlformats.org/drawingml/2006/main" name="Modello_euk">
  <a:themeElements>
    <a:clrScheme name="Modello_euk 1">
      <a:dk1>
        <a:srgbClr val="8383AD"/>
      </a:dk1>
      <a:lt1>
        <a:srgbClr val="FEFED6"/>
      </a:lt1>
      <a:dk2>
        <a:srgbClr val="404176"/>
      </a:dk2>
      <a:lt2>
        <a:srgbClr val="969696"/>
      </a:lt2>
      <a:accent1>
        <a:srgbClr val="BABE90"/>
      </a:accent1>
      <a:accent2>
        <a:srgbClr val="666699"/>
      </a:accent2>
      <a:accent3>
        <a:srgbClr val="FEFEE8"/>
      </a:accent3>
      <a:accent4>
        <a:srgbClr val="6F6F93"/>
      </a:accent4>
      <a:accent5>
        <a:srgbClr val="D9DBC6"/>
      </a:accent5>
      <a:accent6>
        <a:srgbClr val="5C5C8A"/>
      </a:accent6>
      <a:hlink>
        <a:srgbClr val="C09E4A"/>
      </a:hlink>
      <a:folHlink>
        <a:srgbClr val="006666"/>
      </a:folHlink>
    </a:clrScheme>
    <a:fontScheme name="Modello_euk">
      <a:majorFont>
        <a:latin typeface="Verdan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Modello_euk 1">
        <a:dk1>
          <a:srgbClr val="8383AD"/>
        </a:dk1>
        <a:lt1>
          <a:srgbClr val="FEFED6"/>
        </a:lt1>
        <a:dk2>
          <a:srgbClr val="404176"/>
        </a:dk2>
        <a:lt2>
          <a:srgbClr val="969696"/>
        </a:lt2>
        <a:accent1>
          <a:srgbClr val="BABE90"/>
        </a:accent1>
        <a:accent2>
          <a:srgbClr val="666699"/>
        </a:accent2>
        <a:accent3>
          <a:srgbClr val="FEFEE8"/>
        </a:accent3>
        <a:accent4>
          <a:srgbClr val="6F6F93"/>
        </a:accent4>
        <a:accent5>
          <a:srgbClr val="D9DBC6"/>
        </a:accent5>
        <a:accent6>
          <a:srgbClr val="5C5C8A"/>
        </a:accent6>
        <a:hlink>
          <a:srgbClr val="C09E4A"/>
        </a:hlink>
        <a:folHlink>
          <a:srgbClr val="006666"/>
        </a:folHlink>
      </a:clrScheme>
      <a:clrMap bg1="lt1" tx1="dk1" bg2="lt2" tx2="dk2" accent1="accent1" accent2="accent2" accent3="accent3" accent4="accent4" accent5="accent5" accent6="accent6" hlink="hlink" folHlink="folHlink"/>
    </a:extraClrScheme>
    <a:extraClrScheme>
      <a:clrScheme name="Modello_euk 2">
        <a:dk1>
          <a:srgbClr val="8383AD"/>
        </a:dk1>
        <a:lt1>
          <a:srgbClr val="FFFFFF"/>
        </a:lt1>
        <a:dk2>
          <a:srgbClr val="404176"/>
        </a:dk2>
        <a:lt2>
          <a:srgbClr val="969696"/>
        </a:lt2>
        <a:accent1>
          <a:srgbClr val="BABE90"/>
        </a:accent1>
        <a:accent2>
          <a:srgbClr val="666699"/>
        </a:accent2>
        <a:accent3>
          <a:srgbClr val="FFFFFF"/>
        </a:accent3>
        <a:accent4>
          <a:srgbClr val="6F6F93"/>
        </a:accent4>
        <a:accent5>
          <a:srgbClr val="D9DBC6"/>
        </a:accent5>
        <a:accent6>
          <a:srgbClr val="5C5C8A"/>
        </a:accent6>
        <a:hlink>
          <a:srgbClr val="C09E4A"/>
        </a:hlink>
        <a:folHlink>
          <a:srgbClr val="006666"/>
        </a:folHlink>
      </a:clrScheme>
      <a:clrMap bg1="lt1" tx1="dk1" bg2="lt2" tx2="dk2" accent1="accent1" accent2="accent2" accent3="accent3" accent4="accent4" accent5="accent5" accent6="accent6" hlink="hlink" folHlink="folHlink"/>
    </a:extraClrScheme>
    <a:extraClrScheme>
      <a:clrScheme name="Modello_euk 3">
        <a:dk1>
          <a:srgbClr val="4D4D4D"/>
        </a:dk1>
        <a:lt1>
          <a:srgbClr val="FFFFFF"/>
        </a:lt1>
        <a:dk2>
          <a:srgbClr val="000000"/>
        </a:dk2>
        <a:lt2>
          <a:srgbClr val="969696"/>
        </a:lt2>
        <a:accent1>
          <a:srgbClr val="DDDDDD"/>
        </a:accent1>
        <a:accent2>
          <a:srgbClr val="5F5F5F"/>
        </a:accent2>
        <a:accent3>
          <a:srgbClr val="FFFFFF"/>
        </a:accent3>
        <a:accent4>
          <a:srgbClr val="404040"/>
        </a:accent4>
        <a:accent5>
          <a:srgbClr val="EBEBEB"/>
        </a:accent5>
        <a:accent6>
          <a:srgbClr val="555555"/>
        </a:accent6>
        <a:hlink>
          <a:srgbClr val="C0C0C0"/>
        </a:hlink>
        <a:folHlink>
          <a:srgbClr val="808080"/>
        </a:folHlink>
      </a:clrScheme>
      <a:clrMap bg1="lt1" tx1="dk1" bg2="lt2" tx2="dk2" accent1="accent1" accent2="accent2" accent3="accent3" accent4="accent4" accent5="accent5" accent6="accent6" hlink="hlink" folHlink="folHlink"/>
    </a:extraClrScheme>
    <a:extraClrScheme>
      <a:clrScheme name="Modello_euk 4">
        <a:dk1>
          <a:srgbClr val="424262"/>
        </a:dk1>
        <a:lt1>
          <a:srgbClr val="FFFFFF"/>
        </a:lt1>
        <a:dk2>
          <a:srgbClr val="22659C"/>
        </a:dk2>
        <a:lt2>
          <a:srgbClr val="A4AEC2"/>
        </a:lt2>
        <a:accent1>
          <a:srgbClr val="B1C7E7"/>
        </a:accent1>
        <a:accent2>
          <a:srgbClr val="494983"/>
        </a:accent2>
        <a:accent3>
          <a:srgbClr val="FFFFFF"/>
        </a:accent3>
        <a:accent4>
          <a:srgbClr val="373753"/>
        </a:accent4>
        <a:accent5>
          <a:srgbClr val="D5E0F1"/>
        </a:accent5>
        <a:accent6>
          <a:srgbClr val="414176"/>
        </a:accent6>
        <a:hlink>
          <a:srgbClr val="6EADC4"/>
        </a:hlink>
        <a:folHlink>
          <a:srgbClr val="3E688E"/>
        </a:folHlink>
      </a:clrScheme>
      <a:clrMap bg1="lt1" tx1="dk1" bg2="lt2" tx2="dk2" accent1="accent1" accent2="accent2" accent3="accent3" accent4="accent4" accent5="accent5" accent6="accent6" hlink="hlink" folHlink="folHlink"/>
    </a:extraClrScheme>
    <a:extraClrScheme>
      <a:clrScheme name="Modello_euk 5">
        <a:dk1>
          <a:srgbClr val="000000"/>
        </a:dk1>
        <a:lt1>
          <a:srgbClr val="FFFFFF"/>
        </a:lt1>
        <a:dk2>
          <a:srgbClr val="404176"/>
        </a:dk2>
        <a:lt2>
          <a:srgbClr val="969696"/>
        </a:lt2>
        <a:accent1>
          <a:srgbClr val="B4CD81"/>
        </a:accent1>
        <a:accent2>
          <a:srgbClr val="717EB5"/>
        </a:accent2>
        <a:accent3>
          <a:srgbClr val="FFFFFF"/>
        </a:accent3>
        <a:accent4>
          <a:srgbClr val="000000"/>
        </a:accent4>
        <a:accent5>
          <a:srgbClr val="D6E3C1"/>
        </a:accent5>
        <a:accent6>
          <a:srgbClr val="6672A4"/>
        </a:accent6>
        <a:hlink>
          <a:srgbClr val="D793C2"/>
        </a:hlink>
        <a:folHlink>
          <a:srgbClr val="826799"/>
        </a:folHlink>
      </a:clrScheme>
      <a:clrMap bg1="lt1" tx1="dk1" bg2="lt2" tx2="dk2" accent1="accent1" accent2="accent2" accent3="accent3" accent4="accent4" accent5="accent5" accent6="accent6" hlink="hlink" folHlink="folHlink"/>
    </a:extraClrScheme>
    <a:extraClrScheme>
      <a:clrScheme name="Modello_euk 6">
        <a:dk1>
          <a:srgbClr val="111111"/>
        </a:dk1>
        <a:lt1>
          <a:srgbClr val="FAF5D2"/>
        </a:lt1>
        <a:dk2>
          <a:srgbClr val="4D4D4D"/>
        </a:dk2>
        <a:lt2>
          <a:srgbClr val="D0C59E"/>
        </a:lt2>
        <a:accent1>
          <a:srgbClr val="BABE90"/>
        </a:accent1>
        <a:accent2>
          <a:srgbClr val="666699"/>
        </a:accent2>
        <a:accent3>
          <a:srgbClr val="B2B2B2"/>
        </a:accent3>
        <a:accent4>
          <a:srgbClr val="D6D1B3"/>
        </a:accent4>
        <a:accent5>
          <a:srgbClr val="D9DBC6"/>
        </a:accent5>
        <a:accent6>
          <a:srgbClr val="5C5C8A"/>
        </a:accent6>
        <a:hlink>
          <a:srgbClr val="C09E4A"/>
        </a:hlink>
        <a:folHlink>
          <a:srgbClr val="006666"/>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i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5816694</TotalTime>
  <Words>2105</Words>
  <Application>Microsoft Office PowerPoint</Application>
  <PresentationFormat>Widescreen</PresentationFormat>
  <Paragraphs>58</Paragraphs>
  <Slides>8</Slides>
  <Notes>0</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8</vt:i4>
      </vt:variant>
    </vt:vector>
  </HeadingPairs>
  <TitlesOfParts>
    <vt:vector size="15" baseType="lpstr">
      <vt:lpstr>Arial</vt:lpstr>
      <vt:lpstr>Calibri</vt:lpstr>
      <vt:lpstr>Garamond</vt:lpstr>
      <vt:lpstr>Times New Roman</vt:lpstr>
      <vt:lpstr>Verdana</vt:lpstr>
      <vt:lpstr>Wingdings</vt:lpstr>
      <vt:lpstr>Modello_euk</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Annalisa</dc:creator>
  <cp:lastModifiedBy>Romagna Flavia</cp:lastModifiedBy>
  <cp:revision>603</cp:revision>
  <cp:lastPrinted>2017-10-31T12:02:45Z</cp:lastPrinted>
  <dcterms:created xsi:type="dcterms:W3CDTF">2008-09-17T12:56:42Z</dcterms:created>
  <dcterms:modified xsi:type="dcterms:W3CDTF">2020-06-04T08:17:35Z</dcterms:modified>
</cp:coreProperties>
</file>