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320" r:id="rId3"/>
    <p:sldId id="321" r:id="rId4"/>
    <p:sldId id="322" r:id="rId5"/>
    <p:sldId id="323" r:id="rId6"/>
    <p:sldId id="324" r:id="rId7"/>
  </p:sldIdLst>
  <p:sldSz cx="12192000" cy="6858000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2B2B2"/>
    <a:srgbClr val="FFFFFF"/>
    <a:srgbClr val="09386A"/>
    <a:srgbClr val="CC0000"/>
    <a:srgbClr val="606060"/>
    <a:srgbClr val="000066"/>
    <a:srgbClr val="89B6E7"/>
    <a:srgbClr val="C5DBF3"/>
    <a:srgbClr val="B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0" autoAdjust="0"/>
    <p:restoredTop sz="96370" autoAdjust="0"/>
  </p:normalViewPr>
  <p:slideViewPr>
    <p:cSldViewPr>
      <p:cViewPr varScale="1">
        <p:scale>
          <a:sx n="68" d="100"/>
          <a:sy n="68" d="100"/>
        </p:scale>
        <p:origin x="92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532"/>
    </p:cViewPr>
  </p:sorterViewPr>
  <p:notesViewPr>
    <p:cSldViewPr>
      <p:cViewPr varScale="1">
        <p:scale>
          <a:sx n="79" d="100"/>
          <a:sy n="79" d="100"/>
        </p:scale>
        <p:origin x="395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38" tIns="45320" rIns="90638" bIns="45320" numCol="1" anchor="t" anchorCtr="0" compatLnSpc="1">
            <a:prstTxWarp prst="textNoShape">
              <a:avLst/>
            </a:prstTxWarp>
          </a:bodyPr>
          <a:lstStyle>
            <a:lvl1pPr defTabSz="906719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4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38" tIns="45320" rIns="90638" bIns="45320" numCol="1" anchor="t" anchorCtr="0" compatLnSpc="1">
            <a:prstTxWarp prst="textNoShape">
              <a:avLst/>
            </a:prstTxWarp>
          </a:bodyPr>
          <a:lstStyle>
            <a:lvl1pPr algn="r" defTabSz="906719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84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38" tIns="45320" rIns="90638" bIns="45320" numCol="1" anchor="b" anchorCtr="0" compatLnSpc="1">
            <a:prstTxWarp prst="textNoShape">
              <a:avLst/>
            </a:prstTxWarp>
          </a:bodyPr>
          <a:lstStyle>
            <a:lvl1pPr defTabSz="906719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4" y="943084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38" tIns="45320" rIns="90638" bIns="45320" numCol="1" anchor="b" anchorCtr="0" compatLnSpc="1">
            <a:prstTxWarp prst="textNoShape">
              <a:avLst/>
            </a:prstTxWarp>
          </a:bodyPr>
          <a:lstStyle>
            <a:lvl1pPr algn="r" defTabSz="906719">
              <a:defRPr sz="1200"/>
            </a:lvl1pPr>
          </a:lstStyle>
          <a:p>
            <a:pPr>
              <a:defRPr/>
            </a:pPr>
            <a:fld id="{17AD6DC0-7987-48F4-B05E-6C3C4D8C82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888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38" tIns="45320" rIns="90638" bIns="45320" numCol="1" anchor="t" anchorCtr="0" compatLnSpc="1">
            <a:prstTxWarp prst="textNoShape">
              <a:avLst/>
            </a:prstTxWarp>
          </a:bodyPr>
          <a:lstStyle>
            <a:lvl1pPr defTabSz="906719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4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38" tIns="45320" rIns="90638" bIns="45320" numCol="1" anchor="t" anchorCtr="0" compatLnSpc="1">
            <a:prstTxWarp prst="textNoShape">
              <a:avLst/>
            </a:prstTxWarp>
          </a:bodyPr>
          <a:lstStyle>
            <a:lvl1pPr algn="r" defTabSz="906719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716193"/>
            <a:ext cx="4985772" cy="4466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38" tIns="45320" rIns="90638" bIns="453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84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38" tIns="45320" rIns="90638" bIns="45320" numCol="1" anchor="b" anchorCtr="0" compatLnSpc="1">
            <a:prstTxWarp prst="textNoShape">
              <a:avLst/>
            </a:prstTxWarp>
          </a:bodyPr>
          <a:lstStyle>
            <a:lvl1pPr defTabSz="906719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4" y="943084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38" tIns="45320" rIns="90638" bIns="45320" numCol="1" anchor="b" anchorCtr="0" compatLnSpc="1">
            <a:prstTxWarp prst="textNoShape">
              <a:avLst/>
            </a:prstTxWarp>
          </a:bodyPr>
          <a:lstStyle>
            <a:lvl1pPr algn="r" defTabSz="906719">
              <a:defRPr sz="1200"/>
            </a:lvl1pPr>
          </a:lstStyle>
          <a:p>
            <a:pPr>
              <a:defRPr/>
            </a:pPr>
            <a:fld id="{32C894AD-2FD7-4DFA-A22B-813500FC9DB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274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512234" y="260351"/>
            <a:ext cx="328083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it-IT"/>
          </a:p>
        </p:txBody>
      </p:sp>
      <p:sp>
        <p:nvSpPr>
          <p:cNvPr id="12" name="Rectangle 1"/>
          <p:cNvSpPr>
            <a:spLocks noChangeArrowheads="1"/>
          </p:cNvSpPr>
          <p:nvPr userDrawn="1"/>
        </p:nvSpPr>
        <p:spPr bwMode="auto">
          <a:xfrm>
            <a:off x="512234" y="260351"/>
            <a:ext cx="328083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389355" y="395138"/>
            <a:ext cx="14817" cy="3384000"/>
          </a:xfrm>
          <a:prstGeom prst="line">
            <a:avLst/>
          </a:prstGeom>
          <a:noFill/>
          <a:ln w="34925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it-IT" dirty="0">
              <a:ea typeface="ＭＳ Ｐゴシック" panose="020B0600070205080204" pitchFamily="34" charset="-128"/>
            </a:endParaRP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-5630" y="764704"/>
            <a:ext cx="6768000" cy="1588"/>
          </a:xfrm>
          <a:prstGeom prst="line">
            <a:avLst/>
          </a:prstGeom>
          <a:noFill/>
          <a:ln w="34925">
            <a:solidFill>
              <a:srgbClr val="B2B2B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it-IT" dirty="0">
              <a:ea typeface="ＭＳ Ｐゴシック" panose="020B0600070205080204" pitchFamily="34" charset="-128"/>
            </a:endParaRPr>
          </a:p>
        </p:txBody>
      </p:sp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63352" y="3557885"/>
            <a:ext cx="11556000" cy="1588"/>
          </a:xfrm>
          <a:prstGeom prst="line">
            <a:avLst/>
          </a:prstGeom>
          <a:noFill/>
          <a:ln w="34925">
            <a:solidFill>
              <a:srgbClr val="B2B2B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it-IT" dirty="0">
              <a:ea typeface="ＭＳ Ｐゴシック" panose="020B0600070205080204" pitchFamily="34" charset="-128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D7D2C7CD-AF83-4E5E-A658-D738ACFC1B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116632"/>
            <a:ext cx="2736000" cy="930774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AD93CB38-F7CC-463A-9A69-91DB4906FF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lum bright="70000" contrast="-70000"/>
          </a:blip>
          <a:stretch>
            <a:fillRect/>
          </a:stretch>
        </p:blipFill>
        <p:spPr>
          <a:xfrm>
            <a:off x="9537053" y="4112024"/>
            <a:ext cx="2664000" cy="2745976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167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>
            <a:extLst>
              <a:ext uri="{FF2B5EF4-FFF2-40B4-BE49-F238E27FC236}">
                <a16:creationId xmlns:a16="http://schemas.microsoft.com/office/drawing/2014/main" id="{B09A893F-DDBE-4272-9959-8A0C06BA182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lum bright="70000" contrast="-70000"/>
          </a:blip>
          <a:stretch>
            <a:fillRect/>
          </a:stretch>
        </p:blipFill>
        <p:spPr>
          <a:xfrm>
            <a:off x="9503873" y="4562987"/>
            <a:ext cx="2695238" cy="2295238"/>
          </a:xfrm>
          <a:prstGeom prst="rect">
            <a:avLst/>
          </a:prstGeom>
        </p:spPr>
      </p:pic>
      <p:sp>
        <p:nvSpPr>
          <p:cNvPr id="11" name="Rectangle 2"/>
          <p:cNvSpPr>
            <a:spLocks noChangeArrowheads="1"/>
          </p:cNvSpPr>
          <p:nvPr userDrawn="1"/>
        </p:nvSpPr>
        <p:spPr bwMode="auto">
          <a:xfrm>
            <a:off x="431800" y="6308725"/>
            <a:ext cx="110405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17" name="Line 5"/>
          <p:cNvSpPr>
            <a:spLocks noChangeShapeType="1"/>
          </p:cNvSpPr>
          <p:nvPr userDrawn="1"/>
        </p:nvSpPr>
        <p:spPr bwMode="auto">
          <a:xfrm>
            <a:off x="2479" y="6210677"/>
            <a:ext cx="5364000" cy="1588"/>
          </a:xfrm>
          <a:prstGeom prst="line">
            <a:avLst/>
          </a:prstGeom>
          <a:noFill/>
          <a:ln w="25400">
            <a:solidFill>
              <a:srgbClr val="B2B2B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it-IT" dirty="0">
              <a:ea typeface="ＭＳ Ｐゴシック" panose="020B0600070205080204" pitchFamily="34" charset="-128"/>
            </a:endParaRPr>
          </a:p>
        </p:txBody>
      </p:sp>
      <p:sp>
        <p:nvSpPr>
          <p:cNvPr id="24" name="Line 8">
            <a:extLst>
              <a:ext uri="{FF2B5EF4-FFF2-40B4-BE49-F238E27FC236}">
                <a16:creationId xmlns:a16="http://schemas.microsoft.com/office/drawing/2014/main" id="{DEFD8A11-D497-47BF-B7F1-85C6748355B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74334" y="3140968"/>
            <a:ext cx="14817" cy="3456000"/>
          </a:xfrm>
          <a:prstGeom prst="line">
            <a:avLst/>
          </a:prstGeom>
          <a:noFill/>
          <a:ln w="34925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it-IT" dirty="0">
              <a:ea typeface="ＭＳ Ｐゴシック" panose="020B0600070205080204" pitchFamily="34" charset="-128"/>
            </a:endParaRPr>
          </a:p>
        </p:txBody>
      </p:sp>
      <p:sp>
        <p:nvSpPr>
          <p:cNvPr id="25" name="Line 8">
            <a:extLst>
              <a:ext uri="{FF2B5EF4-FFF2-40B4-BE49-F238E27FC236}">
                <a16:creationId xmlns:a16="http://schemas.microsoft.com/office/drawing/2014/main" id="{FAA2C78F-0EAA-427E-BDC2-0A440A5DDEE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-5630" y="764704"/>
            <a:ext cx="2448000" cy="1588"/>
          </a:xfrm>
          <a:prstGeom prst="line">
            <a:avLst/>
          </a:prstGeom>
          <a:noFill/>
          <a:ln w="34925">
            <a:solidFill>
              <a:srgbClr val="B2B2B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it-IT" dirty="0">
              <a:ea typeface="ＭＳ Ｐゴシック" panose="020B0600070205080204" pitchFamily="34" charset="-128"/>
            </a:endParaRPr>
          </a:p>
        </p:txBody>
      </p:sp>
      <p:sp>
        <p:nvSpPr>
          <p:cNvPr id="27" name="Line 8">
            <a:extLst>
              <a:ext uri="{FF2B5EF4-FFF2-40B4-BE49-F238E27FC236}">
                <a16:creationId xmlns:a16="http://schemas.microsoft.com/office/drawing/2014/main" id="{87D9862A-E456-4510-92CA-D7BB319691F4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11773013" y="414940"/>
            <a:ext cx="14816" cy="3456000"/>
          </a:xfrm>
          <a:prstGeom prst="line">
            <a:avLst/>
          </a:prstGeom>
          <a:noFill/>
          <a:ln w="34925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it-IT" dirty="0">
              <a:ea typeface="ＭＳ Ｐゴシック" panose="020B0600070205080204" pitchFamily="34" charset="-128"/>
            </a:endParaRPr>
          </a:p>
        </p:txBody>
      </p:sp>
      <p:sp>
        <p:nvSpPr>
          <p:cNvPr id="29" name="Line 8">
            <a:extLst>
              <a:ext uri="{FF2B5EF4-FFF2-40B4-BE49-F238E27FC236}">
                <a16:creationId xmlns:a16="http://schemas.microsoft.com/office/drawing/2014/main" id="{1847349B-627D-416C-ABFF-763ECCBB97A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424000" y="763116"/>
            <a:ext cx="6768000" cy="1588"/>
          </a:xfrm>
          <a:prstGeom prst="line">
            <a:avLst/>
          </a:prstGeom>
          <a:noFill/>
          <a:ln w="34925">
            <a:solidFill>
              <a:srgbClr val="B2B2B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it-IT" dirty="0">
              <a:ea typeface="ＭＳ Ｐゴシック" panose="020B0600070205080204" pitchFamily="34" charset="-128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23E4E1A5-E278-4204-9231-6A1C172A91EB}"/>
              </a:ext>
            </a:extLst>
          </p:cNvPr>
          <p:cNvSpPr/>
          <p:nvPr userDrawn="1"/>
        </p:nvSpPr>
        <p:spPr>
          <a:xfrm>
            <a:off x="11134838" y="6007108"/>
            <a:ext cx="1057162" cy="269874"/>
          </a:xfrm>
          <a:prstGeom prst="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13" name="Rectangle 4"/>
          <p:cNvSpPr>
            <a:spLocks noChangeArrowheads="1"/>
          </p:cNvSpPr>
          <p:nvPr userDrawn="1"/>
        </p:nvSpPr>
        <p:spPr bwMode="auto">
          <a:xfrm>
            <a:off x="11350222" y="5995823"/>
            <a:ext cx="626394" cy="28988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SzPct val="100000"/>
              <a:defRPr/>
            </a:pPr>
            <a:fld id="{3BA98FF2-2050-4543-8FEE-0408431E7E13}" type="slidenum">
              <a:rPr lang="it-IT" altLang="it-IT" sz="1400" b="1" smtClean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ctr" eaLnBrk="1" hangingPunct="1">
                <a:buSzPct val="100000"/>
                <a:defRPr/>
              </a:pPr>
              <a:t>‹N›</a:t>
            </a:fld>
            <a:endParaRPr lang="it-IT" altLang="it-IT" sz="1400" b="1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Line 8">
            <a:extLst>
              <a:ext uri="{FF2B5EF4-FFF2-40B4-BE49-F238E27FC236}">
                <a16:creationId xmlns:a16="http://schemas.microsoft.com/office/drawing/2014/main" id="{69245166-0139-4870-B019-781F7F7E7733}"/>
              </a:ext>
            </a:extLst>
          </p:cNvPr>
          <p:cNvSpPr>
            <a:spLocks noChangeShapeType="1"/>
          </p:cNvSpPr>
          <p:nvPr userDrawn="1"/>
        </p:nvSpPr>
        <p:spPr bwMode="auto">
          <a:xfrm flipH="1" flipV="1">
            <a:off x="11138234" y="6283465"/>
            <a:ext cx="1062000" cy="11367"/>
          </a:xfrm>
          <a:prstGeom prst="line">
            <a:avLst/>
          </a:prstGeom>
          <a:noFill/>
          <a:ln w="34925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it-IT" dirty="0">
              <a:ea typeface="ＭＳ Ｐゴシック" panose="020B0600070205080204" pitchFamily="34" charset="-128"/>
            </a:endParaRP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6F13E2A4-25D7-4FBD-B7AC-459A4440957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51" y="404367"/>
            <a:ext cx="1620000" cy="5511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65000"/>
        <a:buFont typeface="Wingdings" pitchFamily="2" charset="2"/>
        <a:defRPr sz="1600" b="1">
          <a:solidFill>
            <a:srgbClr val="09386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9386A"/>
        </a:buClr>
        <a:buFont typeface="Wingdings" pitchFamily="2" charset="2"/>
        <a:buChar char="q"/>
        <a:defRPr sz="1400">
          <a:solidFill>
            <a:srgbClr val="09386A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80000"/>
        <a:buFont typeface="Wingdings" pitchFamily="2" charset="2"/>
        <a:buChar char="v"/>
        <a:defRPr sz="1200">
          <a:solidFill>
            <a:srgbClr val="09386A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§"/>
        <a:defRPr sz="1200">
          <a:solidFill>
            <a:srgbClr val="09386A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§"/>
        <a:defRPr sz="1200">
          <a:solidFill>
            <a:srgbClr val="09386A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§"/>
        <a:defRPr sz="1200">
          <a:solidFill>
            <a:srgbClr val="09386A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§"/>
        <a:defRPr sz="1200">
          <a:solidFill>
            <a:srgbClr val="09386A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§"/>
        <a:defRPr sz="1200">
          <a:solidFill>
            <a:srgbClr val="09386A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75000"/>
        <a:buFont typeface="Wingdings" pitchFamily="2" charset="2"/>
        <a:buChar char="§"/>
        <a:defRPr sz="1200">
          <a:solidFill>
            <a:srgbClr val="09386A"/>
          </a:solidFill>
          <a:latin typeface="+mj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22"/>
          <p:cNvSpPr txBox="1">
            <a:spLocks noChangeArrowheads="1"/>
          </p:cNvSpPr>
          <p:nvPr/>
        </p:nvSpPr>
        <p:spPr bwMode="auto">
          <a:xfrm>
            <a:off x="1391816" y="1469523"/>
            <a:ext cx="9609806" cy="107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20000"/>
              </a:spcBef>
              <a:buClr>
                <a:srgbClr val="000066"/>
              </a:buClr>
              <a:buSzPct val="65000"/>
              <a:defRPr/>
            </a:pPr>
            <a:r>
              <a:rPr lang="it-IT" altLang="it-IT" sz="32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LEGISLAZIONE CONCORSUALE ECCEZIONALE IN FRANCIA A SEGUITO DI PANDEMIA DA COVID-19 </a:t>
            </a:r>
            <a:endParaRPr lang="it-IT" sz="3200" b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5" name="Text Box 29"/>
          <p:cNvSpPr txBox="1">
            <a:spLocks noChangeArrowheads="1"/>
          </p:cNvSpPr>
          <p:nvPr/>
        </p:nvSpPr>
        <p:spPr bwMode="auto">
          <a:xfrm>
            <a:off x="1919287" y="3997328"/>
            <a:ext cx="8353425" cy="8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it-IT" sz="24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Jean-Luc </a:t>
            </a:r>
            <a:r>
              <a:rPr lang="en-US" altLang="it-IT" sz="2400" b="1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Vallens</a:t>
            </a:r>
            <a:endParaRPr lang="en-US" altLang="it-IT" sz="2400" b="1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US" altLang="it-IT" i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Corte di </a:t>
            </a:r>
            <a:r>
              <a:rPr lang="en-US" altLang="it-IT" i="1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Appello</a:t>
            </a:r>
            <a:r>
              <a:rPr lang="en-US" altLang="it-IT" i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altLang="it-IT" i="1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Strasburgo</a:t>
            </a:r>
            <a:endParaRPr lang="it-IT" i="1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0" y="5805264"/>
            <a:ext cx="3071664" cy="369332"/>
          </a:xfrm>
          <a:prstGeom prst="rect">
            <a:avLst/>
          </a:prstGeom>
          <a:solidFill>
            <a:srgbClr val="606060"/>
          </a:solidFill>
          <a:ln>
            <a:noFill/>
          </a:ln>
          <a:effectLst/>
        </p:spPr>
        <p:txBody>
          <a:bodyPr wrap="square" lIns="0" rIns="0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34" charset="-128"/>
              </a:rPr>
              <a:t>Webinar, 04/06/2020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 txBox="1">
            <a:spLocks/>
          </p:cNvSpPr>
          <p:nvPr/>
        </p:nvSpPr>
        <p:spPr>
          <a:xfrm>
            <a:off x="1847528" y="1628801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it-IT" sz="2600" dirty="0"/>
          </a:p>
          <a:p>
            <a:pPr marL="0" indent="0" algn="just">
              <a:buNone/>
            </a:pPr>
            <a:endParaRPr lang="it-IT" sz="26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882696" y="1628800"/>
            <a:ext cx="8424936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it-IT" sz="2400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1882696" y="1628800"/>
            <a:ext cx="8424936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it-IT" sz="2400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1882696" y="1556792"/>
            <a:ext cx="8424936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it-IT" sz="2400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1882696" y="1484784"/>
            <a:ext cx="8424936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it-IT" sz="2400" dirty="0"/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695400" y="1052737"/>
            <a:ext cx="10729192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it-IT" sz="2300" b="1" dirty="0">
              <a:solidFill>
                <a:srgbClr val="09386A"/>
              </a:solidFill>
            </a:endParaRPr>
          </a:p>
        </p:txBody>
      </p:sp>
      <p:sp>
        <p:nvSpPr>
          <p:cNvPr id="12" name="Text Box 22">
            <a:extLst>
              <a:ext uri="{FF2B5EF4-FFF2-40B4-BE49-F238E27FC236}">
                <a16:creationId xmlns:a16="http://schemas.microsoft.com/office/drawing/2014/main" id="{50C367A4-C9B4-42AD-A76B-C0BF758F4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032" y="314265"/>
            <a:ext cx="4615258" cy="43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20000"/>
              </a:spcBef>
              <a:buClr>
                <a:srgbClr val="000066"/>
              </a:buClr>
              <a:buSzPct val="65000"/>
              <a:defRPr/>
            </a:pPr>
            <a:r>
              <a:rPr lang="en-US" altLang="it-IT" sz="11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EMERGENCY BUSINESS CRISIS LEGISLATION IN FRANCE FOLLOWING THE COVID-19 PANDEMIC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E3A5645-159A-4648-A93E-75EBA2939BC8}"/>
              </a:ext>
            </a:extLst>
          </p:cNvPr>
          <p:cNvSpPr txBox="1"/>
          <p:nvPr/>
        </p:nvSpPr>
        <p:spPr>
          <a:xfrm>
            <a:off x="997191" y="1551916"/>
            <a:ext cx="10002099" cy="41319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Introduzione</a:t>
            </a:r>
          </a:p>
          <a:p>
            <a:pPr lvl="1"/>
            <a:endParaRPr lang="it-IT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Modifiche significative al diritto fallimentare e alle norme procedurali per le cause civili</a:t>
            </a:r>
          </a:p>
          <a:p>
            <a:pPr lvl="1"/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Nessuna modifica specifica al diritto societario</a:t>
            </a:r>
          </a:p>
          <a:p>
            <a:pPr lvl="1"/>
            <a:endParaRPr lang="it-IT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it-IT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I.	Disposizioni generali</a:t>
            </a:r>
          </a:p>
          <a:p>
            <a:pPr lvl="1"/>
            <a:endParaRPr lang="it-IT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 di fuori delle modifiche della legislazione in materia di insolvenza, sono state adottati diversi provvedimenti per migliorare il quadro economico delle imprese in difficoltà:</a:t>
            </a:r>
          </a:p>
          <a:p>
            <a:pPr lvl="1"/>
            <a:endParaRPr lang="it-IT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Calibri" panose="020F0502020204030204" pitchFamily="34" charset="0"/>
              <a:buChar char="—"/>
            </a:pPr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Sospensione delle clausole di risoluzione dei contratti (prestiti e contratti di locazione);</a:t>
            </a:r>
          </a:p>
          <a:p>
            <a:pPr marL="742950" lvl="1" indent="-285750">
              <a:buFont typeface="Calibri" panose="020F0502020204030204" pitchFamily="34" charset="0"/>
              <a:buChar char="—"/>
            </a:pPr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Sospensione del pagamento dei canoni di affitto di uffici;</a:t>
            </a:r>
          </a:p>
          <a:p>
            <a:pPr marL="742950" lvl="1" indent="-285750">
              <a:buFont typeface="Calibri" panose="020F0502020204030204" pitchFamily="34" charset="0"/>
              <a:buChar char="—"/>
            </a:pPr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Sostegno pubblico ai contratti part-time per il personale dipendente;</a:t>
            </a:r>
          </a:p>
          <a:p>
            <a:pPr marL="742950" lvl="1" indent="-285750">
              <a:buFont typeface="Calibri" panose="020F0502020204030204" pitchFamily="34" charset="0"/>
              <a:buChar char="—"/>
            </a:pPr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Sostegno pubblico con prestiti a tasso di interesse agevolato e garantiti dallo stato;</a:t>
            </a:r>
          </a:p>
          <a:p>
            <a:pPr marL="742950" lvl="1" indent="-285750">
              <a:buFont typeface="Calibri" panose="020F0502020204030204" pitchFamily="34" charset="0"/>
              <a:buChar char="—"/>
            </a:pPr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Possibilità di utilizzo di qualsiasi mezzo di comunicazione tra tribunali, professionisti dell'insolvenza, avvocati e le parti;</a:t>
            </a:r>
          </a:p>
          <a:p>
            <a:pPr marL="742950" lvl="1" indent="-285750">
              <a:buFont typeface="Calibri" panose="020F0502020204030204" pitchFamily="34" charset="0"/>
              <a:buChar char="—"/>
            </a:pPr>
            <a:r>
              <a:rPr lang="it-IT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Possibilità di effettuare procedimenti giudiziari senza udienza pubblica, a condizione che venga garantito il contraddittorio.</a:t>
            </a:r>
          </a:p>
          <a:p>
            <a:pPr marL="285750" indent="-285750">
              <a:buFont typeface="Calibri" panose="020F0502020204030204" pitchFamily="34" charset="0"/>
              <a:buChar char="—"/>
            </a:pP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0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426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>
            <a:extLst>
              <a:ext uri="{FF2B5EF4-FFF2-40B4-BE49-F238E27FC236}">
                <a16:creationId xmlns:a16="http://schemas.microsoft.com/office/drawing/2014/main" id="{212E37EE-AABD-4864-88DC-9FB4B1BDC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032" y="314265"/>
            <a:ext cx="4615258" cy="43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20000"/>
              </a:spcBef>
              <a:buClr>
                <a:srgbClr val="000066"/>
              </a:buClr>
              <a:buSzPct val="65000"/>
              <a:defRPr/>
            </a:pPr>
            <a:r>
              <a:rPr lang="en-US" altLang="it-IT" sz="11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EMERGENCY BUSINESS CRISIS LEGISLATION IN FRANCE FOLLOWING THE COVID-19 PANDEMIC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60FE233-52C8-4457-816A-F296B7EECE00}"/>
              </a:ext>
            </a:extLst>
          </p:cNvPr>
          <p:cNvSpPr txBox="1"/>
          <p:nvPr/>
        </p:nvSpPr>
        <p:spPr>
          <a:xfrm>
            <a:off x="1307468" y="1556792"/>
            <a:ext cx="9577064" cy="28712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fr-FR" sz="18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Mangal" panose="02040503050203030202" pitchFamily="18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NSimSun" panose="02010609030101010101" pitchFamily="49" charset="-122"/>
              <a:cs typeface="Mangal" panose="02040503050203030202" pitchFamily="18" charset="0"/>
            </a:endParaRPr>
          </a:p>
          <a:p>
            <a:pPr marL="400050" lvl="0" indent="-400050" algn="just">
              <a:lnSpc>
                <a:spcPts val="1200"/>
              </a:lnSpc>
              <a:spcAft>
                <a:spcPts val="0"/>
              </a:spcAft>
              <a:buFont typeface="+mj-lt"/>
              <a:buAutoNum type="romanUcPeriod" startAt="2"/>
            </a:pPr>
            <a:r>
              <a:rPr lang="it-IT" sz="1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Modifiche alla legislazione in materia di insolvenza</a:t>
            </a:r>
            <a:endParaRPr lang="it-IT" sz="14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NSimSun" panose="02010609030101010101" pitchFamily="49" charset="-122"/>
              <a:cs typeface="Calibri" panose="020F0502020204030204" pitchFamily="34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it-IT" sz="1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 </a:t>
            </a:r>
            <a:endParaRPr lang="it-IT" sz="14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NSimSun" panose="02010609030101010101" pitchFamily="49" charset="-122"/>
              <a:cs typeface="Calibri" panose="020F0502020204030204" pitchFamily="34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it-IT" sz="1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Le ordinanze del 27 marzo 2020 e del 20 maggio 2020 modificano la legislazione in materia di insolvenza sotto i seguenti aspetti: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fr-FR" sz="14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 </a:t>
            </a:r>
            <a:endParaRPr lang="it-IT" sz="14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NSimSun" panose="02010609030101010101" pitchFamily="49" charset="-122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ts val="1200"/>
              </a:lnSpc>
              <a:spcAft>
                <a:spcPts val="0"/>
              </a:spcAft>
              <a:buFont typeface="+mj-lt"/>
              <a:buAutoNum type="arabicParenR"/>
            </a:pPr>
            <a:r>
              <a:rPr lang="it-IT" sz="1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Il dovere di presentare istanza di fallimento è sospeso;</a:t>
            </a:r>
          </a:p>
          <a:p>
            <a:pPr marL="342900" lvl="0" indent="-342900" algn="just">
              <a:lnSpc>
                <a:spcPts val="1200"/>
              </a:lnSpc>
              <a:spcAft>
                <a:spcPts val="0"/>
              </a:spcAft>
              <a:buFont typeface="+mj-lt"/>
              <a:buAutoNum type="arabicParenR"/>
            </a:pPr>
            <a:r>
              <a:rPr lang="it-IT" sz="1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I creditori non possono presentare istanza di fallimento nei confronti dei debitori, a meno che si possa dimostrare che lo stato di insolvenza si fosse già verificato prima del 12 marzo, o in caso di frode;</a:t>
            </a:r>
          </a:p>
          <a:p>
            <a:pPr marL="342900" lvl="0" indent="-342900" algn="just">
              <a:lnSpc>
                <a:spcPts val="1200"/>
              </a:lnSpc>
              <a:spcAft>
                <a:spcPts val="0"/>
              </a:spcAft>
              <a:buFont typeface="+mj-lt"/>
              <a:buAutoNum type="arabicParenR"/>
            </a:pPr>
            <a:r>
              <a:rPr lang="it-IT" sz="1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La durata delle procedure è prorogata sia per quelle nuove che per quelle pendenti nei seguenti casi:    </a:t>
            </a:r>
          </a:p>
          <a:p>
            <a:pPr marL="800100" lvl="1" indent="-342900" algn="just">
              <a:lnSpc>
                <a:spcPts val="12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it-IT" sz="1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durata dei negoziati durante le fasi preventive;</a:t>
            </a:r>
          </a:p>
          <a:p>
            <a:pPr marL="800100" lvl="1" indent="-342900" algn="just">
              <a:lnSpc>
                <a:spcPts val="12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it-IT" sz="1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durata del periodo di osservazione nelle procedure di salvataggio;</a:t>
            </a:r>
          </a:p>
          <a:p>
            <a:pPr marL="800100" lvl="1" indent="-342900" algn="just">
              <a:lnSpc>
                <a:spcPts val="12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it-IT" sz="1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durata dei piani di risanamento, su provvedimento del Presidente della Tribunale, entro un termine di 12 anni (invece che di 10 anni).</a:t>
            </a:r>
          </a:p>
          <a:p>
            <a:pPr marL="342900" lvl="0" indent="-342900" algn="just">
              <a:lnSpc>
                <a:spcPts val="1200"/>
              </a:lnSpc>
              <a:spcAft>
                <a:spcPts val="0"/>
              </a:spcAft>
              <a:buFont typeface="+mj-lt"/>
              <a:buAutoNum type="arabicParenR"/>
            </a:pPr>
            <a:r>
              <a:rPr lang="it-IT" sz="1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Il debitore può adottare di un procedimento di salvaguardia accelerato senza alcuna condizione di fatturato annuo; </a:t>
            </a:r>
          </a:p>
          <a:p>
            <a:pPr marL="342900" lvl="0" indent="-342900" algn="just">
              <a:lnSpc>
                <a:spcPts val="1200"/>
              </a:lnSpc>
              <a:spcAft>
                <a:spcPts val="0"/>
              </a:spcAft>
              <a:buFont typeface="+mj-lt"/>
              <a:buAutoNum type="arabicParenR"/>
            </a:pPr>
            <a:r>
              <a:rPr lang="it-IT" sz="1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Il credito di coloro che forniscono sostegno finanziario al debitore che intenda presentare un piano è assistito da un privilegio legale;</a:t>
            </a:r>
          </a:p>
          <a:p>
            <a:pPr marL="342900" lvl="0" indent="-342900" algn="just">
              <a:lnSpc>
                <a:spcPts val="1200"/>
              </a:lnSpc>
              <a:spcAft>
                <a:spcPts val="0"/>
              </a:spcAft>
              <a:buFont typeface="+mj-lt"/>
              <a:buAutoNum type="arabicParenR"/>
            </a:pPr>
            <a:r>
              <a:rPr lang="it-IT" sz="1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Le procedure di liquidazione semplificata sono incoraggiate;</a:t>
            </a:r>
          </a:p>
          <a:p>
            <a:pPr marL="342900" lvl="0" indent="-342900" algn="just">
              <a:lnSpc>
                <a:spcPts val="1200"/>
              </a:lnSpc>
              <a:spcAft>
                <a:spcPts val="0"/>
              </a:spcAft>
              <a:buFont typeface="+mj-lt"/>
              <a:buAutoNum type="arabicParenR"/>
            </a:pPr>
            <a:r>
              <a:rPr lang="it-IT" sz="14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NSimSun" panose="02010609030101010101" pitchFamily="49" charset="-122"/>
                <a:cs typeface="Calibri" panose="020F0502020204030204" pitchFamily="34" charset="0"/>
              </a:rPr>
              <a:t>I manager di aziende in difficoltà sono autorizzati a presentare offerte di acquisto per le imprese da loro amministrate.</a:t>
            </a:r>
          </a:p>
        </p:txBody>
      </p:sp>
    </p:spTree>
    <p:extLst>
      <p:ext uri="{BB962C8B-B14F-4D97-AF65-F5344CB8AC3E}">
        <p14:creationId xmlns:p14="http://schemas.microsoft.com/office/powerpoint/2010/main" val="1908408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22"/>
          <p:cNvSpPr txBox="1">
            <a:spLocks noChangeArrowheads="1"/>
          </p:cNvSpPr>
          <p:nvPr/>
        </p:nvSpPr>
        <p:spPr bwMode="auto">
          <a:xfrm>
            <a:off x="1391816" y="1469523"/>
            <a:ext cx="9609806" cy="107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20000"/>
              </a:spcBef>
              <a:buClr>
                <a:srgbClr val="000066"/>
              </a:buClr>
              <a:buSzPct val="65000"/>
              <a:defRPr/>
            </a:pPr>
            <a:r>
              <a:rPr lang="en-US" altLang="it-IT" sz="32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EMERGENCY BUSINESS CRISIS LEGISLATION IN FRANCE FOLLOWING THE COVID-19 PANDEMIC</a:t>
            </a:r>
          </a:p>
        </p:txBody>
      </p:sp>
      <p:sp>
        <p:nvSpPr>
          <p:cNvPr id="3075" name="Text Box 29"/>
          <p:cNvSpPr txBox="1">
            <a:spLocks noChangeArrowheads="1"/>
          </p:cNvSpPr>
          <p:nvPr/>
        </p:nvSpPr>
        <p:spPr bwMode="auto">
          <a:xfrm>
            <a:off x="1919287" y="3997328"/>
            <a:ext cx="8353425" cy="8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it-IT" sz="2400" b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Jean-Luc </a:t>
            </a:r>
            <a:r>
              <a:rPr lang="en-US" altLang="it-IT" sz="2400" b="1" dirty="0" err="1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Vallens</a:t>
            </a:r>
            <a:endParaRPr lang="en-US" altLang="it-IT" sz="2400" b="1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US" altLang="it-IT" i="1" dirty="0">
                <a:solidFill>
                  <a:srgbClr val="00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Strasbourg Court of Appeal</a:t>
            </a:r>
            <a:endParaRPr lang="it-IT" i="1" dirty="0">
              <a:solidFill>
                <a:srgbClr val="00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0" y="5805264"/>
            <a:ext cx="3071664" cy="369332"/>
          </a:xfrm>
          <a:prstGeom prst="rect">
            <a:avLst/>
          </a:prstGeom>
          <a:solidFill>
            <a:srgbClr val="606060"/>
          </a:solidFill>
          <a:ln>
            <a:noFill/>
          </a:ln>
          <a:effectLst/>
        </p:spPr>
        <p:txBody>
          <a:bodyPr wrap="square" lIns="0" rIns="0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34" charset="-128"/>
              </a:rPr>
              <a:t>Webinar, 04/06/2020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 txBox="1">
            <a:spLocks/>
          </p:cNvSpPr>
          <p:nvPr/>
        </p:nvSpPr>
        <p:spPr>
          <a:xfrm>
            <a:off x="1847528" y="1628801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it-IT" sz="2600" dirty="0"/>
          </a:p>
          <a:p>
            <a:pPr marL="0" indent="0" algn="just">
              <a:buNone/>
            </a:pPr>
            <a:endParaRPr lang="it-IT" sz="26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882696" y="1628800"/>
            <a:ext cx="8424936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it-IT" sz="2400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1882696" y="1628800"/>
            <a:ext cx="8424936" cy="4824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it-IT" sz="2400" dirty="0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1882696" y="1556792"/>
            <a:ext cx="8424936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it-IT" sz="2400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1882696" y="1484784"/>
            <a:ext cx="8424936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it-IT" sz="2400" dirty="0"/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695400" y="1052737"/>
            <a:ext cx="10729192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it-IT" sz="2300" b="1" dirty="0">
              <a:solidFill>
                <a:srgbClr val="09386A"/>
              </a:solidFill>
            </a:endParaRPr>
          </a:p>
        </p:txBody>
      </p:sp>
      <p:sp>
        <p:nvSpPr>
          <p:cNvPr id="12" name="Text Box 22">
            <a:extLst>
              <a:ext uri="{FF2B5EF4-FFF2-40B4-BE49-F238E27FC236}">
                <a16:creationId xmlns:a16="http://schemas.microsoft.com/office/drawing/2014/main" id="{50C367A4-C9B4-42AD-A76B-C0BF758F4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032" y="314265"/>
            <a:ext cx="4615258" cy="43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20000"/>
              </a:spcBef>
              <a:buClr>
                <a:srgbClr val="000066"/>
              </a:buClr>
              <a:buSzPct val="65000"/>
              <a:defRPr/>
            </a:pPr>
            <a:r>
              <a:rPr lang="en-US" altLang="it-IT" sz="11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EMERGENCY BUSINESS CRISIS LEGISLATION IN FRANCE FOLLOWING THE COVID-19 PANDEMIC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E3A5645-159A-4648-A93E-75EBA2939BC8}"/>
              </a:ext>
            </a:extLst>
          </p:cNvPr>
          <p:cNvSpPr txBox="1"/>
          <p:nvPr/>
        </p:nvSpPr>
        <p:spPr>
          <a:xfrm>
            <a:off x="997191" y="1551916"/>
            <a:ext cx="10002099" cy="39164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 </a:t>
            </a:r>
          </a:p>
          <a:p>
            <a:pPr lvl="1"/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Significant modifications to insolvency law and to procedural rules for civil cases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specific amendment to company laws</a:t>
            </a:r>
          </a:p>
          <a:p>
            <a:pPr lvl="1"/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I. General provisions</a:t>
            </a:r>
          </a:p>
          <a:p>
            <a:pPr lvl="1"/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Outside of insolvency laws, several measures have be taken to improve economic framework of troubled companies :</a:t>
            </a:r>
          </a:p>
          <a:p>
            <a:pPr lvl="1"/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Suspension of termination clauses (loans and lease agreement)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Suspension of payment for office rental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Public support to part-time contracts for </a:t>
            </a:r>
            <a:r>
              <a:rPr lang="en-US" sz="1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salarees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Public support granted by a State guarantee for loans provided with low interests rate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Exchanges between courts, insolvency practitioners, lawyers and parties available by any means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Judicial procedures can be conducted without public hearings, provided that courts apply adversarial proceedings</a:t>
            </a:r>
          </a:p>
          <a:p>
            <a:endParaRPr lang="en-US" sz="1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0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831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66634CC7-3F04-436F-9D6E-40F5C9B41661}"/>
              </a:ext>
            </a:extLst>
          </p:cNvPr>
          <p:cNvSpPr txBox="1"/>
          <p:nvPr/>
        </p:nvSpPr>
        <p:spPr>
          <a:xfrm>
            <a:off x="1350218" y="1268760"/>
            <a:ext cx="1000236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II. Modifications to insolvency laws </a:t>
            </a:r>
          </a:p>
          <a:p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 ordinances of 27th March 2020 and 20th May 2020 amend insolvency legislation in several respects : </a:t>
            </a:r>
          </a:p>
          <a:p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1) The duty to file for bankruptcy is suspended</a:t>
            </a:r>
          </a:p>
          <a:p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2) Creditors cannot file for bankruptcy against debtors, except if insolvency can be demonstrated before 12th March, or in case of fraud</a:t>
            </a:r>
          </a:p>
          <a:p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3) Duration of proceedings is extended for new or pending  insolvency proceedings :</a:t>
            </a:r>
          </a:p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duration of negotiations during preventive proceedings</a:t>
            </a:r>
          </a:p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duration of observation period in rescue proceedings</a:t>
            </a:r>
          </a:p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duration of plans, upon an order of the President of the Court, within a deadline of 12 years (instead of 10 years)</a:t>
            </a:r>
          </a:p>
          <a:p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4) Accelerated safeguard proceedings can be opened without any condition of annual turnover</a:t>
            </a:r>
          </a:p>
          <a:p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5) A legal privilege is granted to creditors who provide financial support to debtor for a plan</a:t>
            </a:r>
          </a:p>
          <a:p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6) Simplified liquidation proceedings are encouraged </a:t>
            </a:r>
          </a:p>
          <a:p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7) Managers of troubled companies are allowed to make an offer to purchase their own company</a:t>
            </a:r>
          </a:p>
        </p:txBody>
      </p:sp>
      <p:sp>
        <p:nvSpPr>
          <p:cNvPr id="4" name="Text Box 22">
            <a:extLst>
              <a:ext uri="{FF2B5EF4-FFF2-40B4-BE49-F238E27FC236}">
                <a16:creationId xmlns:a16="http://schemas.microsoft.com/office/drawing/2014/main" id="{212E37EE-AABD-4864-88DC-9FB4B1BDC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032" y="314265"/>
            <a:ext cx="4615258" cy="431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>
              <a:spcBef>
                <a:spcPct val="20000"/>
              </a:spcBef>
              <a:buClr>
                <a:srgbClr val="000066"/>
              </a:buClr>
              <a:buSzPct val="65000"/>
              <a:defRPr/>
            </a:pPr>
            <a:r>
              <a:rPr lang="en-US" altLang="it-IT" sz="11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EMERGENCY BUSINESS CRISIS LEGISLATION IN FRANCE FOLLOWING THE COVID-19 PANDEMIC</a:t>
            </a:r>
          </a:p>
        </p:txBody>
      </p:sp>
    </p:spTree>
    <p:extLst>
      <p:ext uri="{BB962C8B-B14F-4D97-AF65-F5344CB8AC3E}">
        <p14:creationId xmlns:p14="http://schemas.microsoft.com/office/powerpoint/2010/main" val="1959353896"/>
      </p:ext>
    </p:extLst>
  </p:cSld>
  <p:clrMapOvr>
    <a:masterClrMapping/>
  </p:clrMapOvr>
</p:sld>
</file>

<file path=ppt/theme/theme1.xml><?xml version="1.0" encoding="utf-8"?>
<a:theme xmlns:a="http://schemas.openxmlformats.org/drawingml/2006/main" name="Modello_euk">
  <a:themeElements>
    <a:clrScheme name="Modello_euk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Modello_euk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lo_euk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lo_euk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lo_euk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lo_euk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lo_euk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lo_euk 6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5816698</TotalTime>
  <Words>385</Words>
  <Application>Microsoft Office PowerPoint</Application>
  <PresentationFormat>Widescreen</PresentationFormat>
  <Paragraphs>79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Arial</vt:lpstr>
      <vt:lpstr>Calibri</vt:lpstr>
      <vt:lpstr>Symbol</vt:lpstr>
      <vt:lpstr>Times New Roman</vt:lpstr>
      <vt:lpstr>Verdana</vt:lpstr>
      <vt:lpstr>Wingdings</vt:lpstr>
      <vt:lpstr>Modello_euk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Annalisa</dc:creator>
  <cp:lastModifiedBy>Eventi</cp:lastModifiedBy>
  <cp:revision>600</cp:revision>
  <cp:lastPrinted>2017-10-31T12:02:45Z</cp:lastPrinted>
  <dcterms:created xsi:type="dcterms:W3CDTF">2008-09-17T12:56:42Z</dcterms:created>
  <dcterms:modified xsi:type="dcterms:W3CDTF">2020-06-04T08:21:37Z</dcterms:modified>
</cp:coreProperties>
</file>